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8" r:id="rId3"/>
    <p:sldId id="284" r:id="rId4"/>
    <p:sldId id="287" r:id="rId5"/>
    <p:sldId id="281" r:id="rId6"/>
    <p:sldId id="283" r:id="rId7"/>
    <p:sldId id="282" r:id="rId8"/>
    <p:sldId id="257" r:id="rId9"/>
    <p:sldId id="258" r:id="rId10"/>
    <p:sldId id="259" r:id="rId11"/>
    <p:sldId id="266" r:id="rId12"/>
    <p:sldId id="260" r:id="rId13"/>
    <p:sldId id="264" r:id="rId14"/>
    <p:sldId id="262" r:id="rId15"/>
    <p:sldId id="263" r:id="rId16"/>
    <p:sldId id="267" r:id="rId17"/>
    <p:sldId id="268" r:id="rId18"/>
    <p:sldId id="269" r:id="rId19"/>
    <p:sldId id="270" r:id="rId20"/>
    <p:sldId id="271" r:id="rId21"/>
    <p:sldId id="272" r:id="rId22"/>
    <p:sldId id="273" r:id="rId23"/>
    <p:sldId id="280" r:id="rId24"/>
    <p:sldId id="274" r:id="rId25"/>
    <p:sldId id="275" r:id="rId26"/>
    <p:sldId id="276" r:id="rId27"/>
    <p:sldId id="277" r:id="rId28"/>
    <p:sldId id="278" r:id="rId29"/>
    <p:sldId id="279"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A2A358-8D83-44F0-A0D9-F1A5D67B6129}" type="datetimeFigureOut">
              <a:rPr lang="en-US" smtClean="0"/>
              <a:pPr/>
              <a:t>12/16/2018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1349E5-4D15-4C6E-993E-F2E87E3DB7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1349E5-4D15-4C6E-993E-F2E87E3DB73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901D75-C19B-4406-BAE6-2021EFA52D95}" type="datetime1">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C87C6-8C27-4B2B-A5A0-1E090449A37D}" type="datetime1">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9B0F1-2DC1-4DCE-B80A-BB86D02B9548}" type="datetime1">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EB442-CC81-4248-9885-19AF9A5944BE}" type="datetime1">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63BAC1-18FE-4AB5-887D-1333D4B35C77}" type="datetime1">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2E6542-41B7-4B79-A2FD-5F67C3321936}" type="datetime1">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9F8914-FA9F-441C-9EB3-20C63467BDD3}" type="datetime1">
              <a:rPr lang="en-US" smtClean="0"/>
              <a:pPr/>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7DC70-F2F4-4D9E-8810-9B16A39014BA}" type="datetime1">
              <a:rPr lang="en-US" smtClean="0"/>
              <a:pPr/>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EE9FA-A6B4-45BF-84A9-A91992D5F012}" type="datetime1">
              <a:rPr lang="en-US" smtClean="0"/>
              <a:pPr/>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9F10-580F-47BA-8787-1C160303775D}" type="datetime1">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DDEFA-DF6D-4DFC-8F96-5A49AF2487C9}" type="datetime1">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5134C-39D4-457C-8C88-4D0A79D2F38B}" type="slidenum">
              <a:rPr lang="en-US" smtClean="0"/>
              <a:pPr/>
              <a:t>‹#›</a:t>
            </a:fld>
            <a:endParaRPr 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091E9-C3D9-451D-ADB6-EAB1A4F7A6D7}" type="datetime1">
              <a:rPr lang="en-US" smtClean="0"/>
              <a:pPr/>
              <a:t>12/16/2018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5134C-39D4-457C-8C88-4D0A79D2F3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1"/>
          </a:xfrm>
        </p:spPr>
        <p:txBody>
          <a:bodyPr>
            <a:normAutofit fontScale="90000"/>
          </a:bodyPr>
          <a:lstStyle/>
          <a:p>
            <a:r>
              <a:rPr lang="en-US" sz="4900" b="1" dirty="0" smtClean="0">
                <a:latin typeface="Comic Sans MS" pitchFamily="66" charset="0"/>
              </a:rPr>
              <a:t>Work Culture</a:t>
            </a:r>
            <a:r>
              <a:rPr lang="en-US" dirty="0" smtClean="0">
                <a:latin typeface="Comic Sans MS" pitchFamily="66" charset="0"/>
              </a:rPr>
              <a:t>:</a:t>
            </a:r>
            <a:br>
              <a:rPr lang="en-US" dirty="0" smtClean="0">
                <a:latin typeface="Comic Sans MS" pitchFamily="66" charset="0"/>
              </a:rPr>
            </a:br>
            <a:r>
              <a:rPr lang="en-US" dirty="0" smtClean="0">
                <a:latin typeface="Comic Sans MS" pitchFamily="66" charset="0"/>
              </a:rPr>
              <a:t/>
            </a:r>
            <a:br>
              <a:rPr lang="en-US" dirty="0" smtClean="0">
                <a:latin typeface="Comic Sans MS" pitchFamily="66" charset="0"/>
              </a:rPr>
            </a:br>
            <a:r>
              <a:rPr lang="en-US" sz="3100" dirty="0" smtClean="0">
                <a:latin typeface="Comic Sans MS" pitchFamily="66" charset="0"/>
              </a:rPr>
              <a:t>DRIVING  IT WITH</a:t>
            </a:r>
            <a:br>
              <a:rPr lang="en-US" sz="3100" dirty="0" smtClean="0">
                <a:latin typeface="Comic Sans MS" pitchFamily="66" charset="0"/>
              </a:rPr>
            </a:br>
            <a:r>
              <a:rPr lang="en-US" sz="3100" b="1" dirty="0" smtClean="0">
                <a:latin typeface="Comic Sans MS" pitchFamily="66" charset="0"/>
              </a:rPr>
              <a:t> TOTAL QUALITY MANAGEMENT </a:t>
            </a:r>
            <a:r>
              <a:rPr lang="en-US" sz="3100" dirty="0" smtClean="0">
                <a:latin typeface="Comic Sans MS" pitchFamily="66" charset="0"/>
              </a:rPr>
              <a:t>PRINCIPLES</a:t>
            </a:r>
            <a:endParaRPr lang="en-US" sz="3100" dirty="0">
              <a:latin typeface="Comic Sans MS" pitchFamily="66" charset="0"/>
            </a:endParaRPr>
          </a:p>
        </p:txBody>
      </p:sp>
      <p:sp>
        <p:nvSpPr>
          <p:cNvPr id="3" name="Subtitle 2"/>
          <p:cNvSpPr>
            <a:spLocks noGrp="1"/>
          </p:cNvSpPr>
          <p:nvPr>
            <p:ph type="subTitle" idx="1"/>
          </p:nvPr>
        </p:nvSpPr>
        <p:spPr/>
        <p:txBody>
          <a:bodyPr/>
          <a:lstStyle/>
          <a:p>
            <a:r>
              <a:rPr lang="en-US" sz="2400" b="1" dirty="0" smtClean="0">
                <a:solidFill>
                  <a:schemeClr val="accent6">
                    <a:lumMod val="75000"/>
                  </a:schemeClr>
                </a:solidFill>
                <a:latin typeface="Comic Sans MS" pitchFamily="66" charset="0"/>
              </a:rPr>
              <a:t>BY</a:t>
            </a:r>
          </a:p>
          <a:p>
            <a:r>
              <a:rPr lang="en-US" sz="2000" b="1" dirty="0" smtClean="0">
                <a:solidFill>
                  <a:schemeClr val="accent6">
                    <a:lumMod val="75000"/>
                  </a:schemeClr>
                </a:solidFill>
                <a:latin typeface="Comic Sans MS" pitchFamily="66" charset="0"/>
              </a:rPr>
              <a:t>Dr Raphael U. Erhunmwunse Ph.D, FIBMS</a:t>
            </a:r>
            <a:endParaRPr lang="en-US" sz="2000" b="1" dirty="0">
              <a:solidFill>
                <a:schemeClr val="accent6">
                  <a:lumMod val="75000"/>
                </a:schemeClr>
              </a:solidFill>
              <a:latin typeface="Comic Sans MS" pitchFamily="66" charset="0"/>
            </a:endParaRPr>
          </a:p>
        </p:txBody>
      </p:sp>
      <p:sp>
        <p:nvSpPr>
          <p:cNvPr id="4" name="Slide Number Placeholder 3"/>
          <p:cNvSpPr>
            <a:spLocks noGrp="1"/>
          </p:cNvSpPr>
          <p:nvPr>
            <p:ph type="sldNum" sz="quarter" idx="12"/>
          </p:nvPr>
        </p:nvSpPr>
        <p:spPr/>
        <p:txBody>
          <a:bodyPr/>
          <a:lstStyle/>
          <a:p>
            <a:fld id="{5AA5134C-39D4-457C-8C88-4D0A79D2F38B}" type="slidenum">
              <a:rPr lang="en-US" smtClean="0"/>
              <a:pPr/>
              <a:t>1</a:t>
            </a:fld>
            <a:endParaRPr lang="en-US"/>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001000" cy="5970865"/>
          </a:xfrm>
          <a:prstGeom prst="rect">
            <a:avLst/>
          </a:prstGeom>
          <a:noFill/>
        </p:spPr>
        <p:txBody>
          <a:bodyPr wrap="square" rtlCol="0">
            <a:spAutoFit/>
          </a:bodyPr>
          <a:lstStyle/>
          <a:p>
            <a:r>
              <a:rPr lang="en-US" sz="3200" dirty="0" smtClean="0">
                <a:latin typeface="Comic Sans MS" pitchFamily="66" charset="0"/>
              </a:rPr>
              <a:t>For an Institution like Benson Idahosa University to be: </a:t>
            </a:r>
          </a:p>
          <a:p>
            <a:endParaRPr lang="en-US" sz="3000" dirty="0" smtClean="0"/>
          </a:p>
          <a:p>
            <a:pPr lvl="1">
              <a:lnSpc>
                <a:spcPct val="150000"/>
              </a:lnSpc>
              <a:buFont typeface="Arial" pitchFamily="34" charset="0"/>
              <a:buChar char="•"/>
            </a:pPr>
            <a:r>
              <a:rPr lang="en-US" sz="3000" dirty="0" smtClean="0"/>
              <a:t>   Way ahead of competitors, </a:t>
            </a:r>
          </a:p>
          <a:p>
            <a:pPr lvl="1">
              <a:buFont typeface="Arial" pitchFamily="34" charset="0"/>
              <a:buChar char="•"/>
            </a:pPr>
            <a:r>
              <a:rPr lang="en-US" sz="3000" dirty="0" smtClean="0"/>
              <a:t>   To continuously attract an upsurge</a:t>
            </a:r>
          </a:p>
          <a:p>
            <a:pPr lvl="0"/>
            <a:r>
              <a:rPr lang="en-US" sz="3000" dirty="0" smtClean="0"/>
              <a:t>          in student intake and retention, and</a:t>
            </a:r>
          </a:p>
          <a:p>
            <a:pPr lvl="1">
              <a:lnSpc>
                <a:spcPct val="150000"/>
              </a:lnSpc>
              <a:buFont typeface="Arial" pitchFamily="34" charset="0"/>
              <a:buChar char="•"/>
            </a:pPr>
            <a:r>
              <a:rPr lang="en-US" sz="3000" dirty="0" smtClean="0"/>
              <a:t>   For its customers to be satisfied</a:t>
            </a:r>
          </a:p>
          <a:p>
            <a:endParaRPr lang="en-US" sz="3000" dirty="0" smtClean="0">
              <a:latin typeface="Comic Sans MS" pitchFamily="66" charset="0"/>
            </a:endParaRPr>
          </a:p>
          <a:p>
            <a:r>
              <a:rPr lang="en-US" sz="3000" dirty="0" smtClean="0">
                <a:latin typeface="Comic Sans MS" pitchFamily="66" charset="0"/>
              </a:rPr>
              <a:t>Emphasis must be placed on quality </a:t>
            </a:r>
          </a:p>
          <a:p>
            <a:r>
              <a:rPr lang="en-US" sz="3000" dirty="0" smtClean="0">
                <a:latin typeface="Comic Sans MS" pitchFamily="66" charset="0"/>
              </a:rPr>
              <a:t>measures that </a:t>
            </a:r>
            <a:r>
              <a:rPr lang="en-US" sz="3000" dirty="0" smtClean="0">
                <a:latin typeface="Comic Sans MS" pitchFamily="66" charset="0"/>
              </a:rPr>
              <a:t>impacts our work culture</a:t>
            </a:r>
          </a:p>
          <a:p>
            <a:r>
              <a:rPr lang="en-US" sz="3000" dirty="0" smtClean="0">
                <a:latin typeface="Comic Sans MS" pitchFamily="66" charset="0"/>
              </a:rPr>
              <a:t>to</a:t>
            </a:r>
            <a:r>
              <a:rPr lang="en-US" sz="3000" dirty="0" smtClean="0">
                <a:latin typeface="Comic Sans MS" pitchFamily="66" charset="0"/>
              </a:rPr>
              <a:t> achieve </a:t>
            </a:r>
            <a:r>
              <a:rPr lang="en-US" sz="3000" dirty="0" smtClean="0">
                <a:latin typeface="Comic Sans MS" pitchFamily="66" charset="0"/>
              </a:rPr>
              <a:t>these expectations.  </a:t>
            </a:r>
          </a:p>
          <a:p>
            <a:endParaRPr lang="en-US" dirty="0"/>
          </a:p>
        </p:txBody>
      </p:sp>
      <p:sp>
        <p:nvSpPr>
          <p:cNvPr id="5" name="Slide Number Placeholder 4"/>
          <p:cNvSpPr>
            <a:spLocks noGrp="1"/>
          </p:cNvSpPr>
          <p:nvPr>
            <p:ph type="sldNum" sz="quarter" idx="12"/>
          </p:nvPr>
        </p:nvSpPr>
        <p:spPr/>
        <p:txBody>
          <a:bodyPr/>
          <a:lstStyle/>
          <a:p>
            <a:fld id="{5AA5134C-39D4-457C-8C88-4D0A79D2F38B}" type="slidenum">
              <a:rPr lang="en-US" smtClean="0"/>
              <a:pPr/>
              <a:t>10</a:t>
            </a:fld>
            <a:endParaRPr lang="en-US"/>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A5134C-39D4-457C-8C88-4D0A79D2F38B}" type="slidenum">
              <a:rPr lang="en-US" smtClean="0"/>
              <a:pPr/>
              <a:t>11</a:t>
            </a:fld>
            <a:endParaRPr lang="en-US"/>
          </a:p>
        </p:txBody>
      </p:sp>
      <p:sp>
        <p:nvSpPr>
          <p:cNvPr id="4" name="TextBox 3"/>
          <p:cNvSpPr txBox="1"/>
          <p:nvPr/>
        </p:nvSpPr>
        <p:spPr>
          <a:xfrm>
            <a:off x="838200" y="381000"/>
            <a:ext cx="7696200" cy="5139869"/>
          </a:xfrm>
          <a:prstGeom prst="rect">
            <a:avLst/>
          </a:prstGeom>
          <a:noFill/>
        </p:spPr>
        <p:txBody>
          <a:bodyPr wrap="square" rtlCol="0">
            <a:spAutoFit/>
          </a:bodyPr>
          <a:lstStyle/>
          <a:p>
            <a:r>
              <a:rPr lang="en-US" sz="4400" b="1" dirty="0" smtClean="0">
                <a:latin typeface="Comic Sans MS" pitchFamily="66" charset="0"/>
              </a:rPr>
              <a:t>Quality</a:t>
            </a:r>
            <a:r>
              <a:rPr lang="en-US" sz="3200" b="1" dirty="0" smtClean="0">
                <a:latin typeface="Comic Sans MS" pitchFamily="66" charset="0"/>
              </a:rPr>
              <a:t> is a dynamic process,</a:t>
            </a:r>
          </a:p>
          <a:p>
            <a:r>
              <a:rPr lang="en-US" sz="3200" b="1" dirty="0" smtClean="0">
                <a:latin typeface="Comic Sans MS" pitchFamily="66" charset="0"/>
              </a:rPr>
              <a:t> ever rising upwards</a:t>
            </a:r>
            <a:r>
              <a:rPr lang="en-US" sz="3200" dirty="0" smtClean="0">
                <a:latin typeface="Comic Sans MS" pitchFamily="66" charset="0"/>
              </a:rPr>
              <a:t>: </a:t>
            </a:r>
          </a:p>
          <a:p>
            <a:endParaRPr lang="en-US" sz="1000" dirty="0" smtClean="0">
              <a:latin typeface="Comic Sans MS" pitchFamily="66" charset="0"/>
            </a:endParaRPr>
          </a:p>
          <a:p>
            <a:endParaRPr lang="en-US" sz="2800" dirty="0" smtClean="0"/>
          </a:p>
          <a:p>
            <a:r>
              <a:rPr lang="en-US" sz="2800" dirty="0" smtClean="0"/>
              <a:t>There </a:t>
            </a:r>
            <a:r>
              <a:rPr lang="en-US" sz="2800" dirty="0" smtClean="0"/>
              <a:t>is nothing to lose if you strive to do things better; you will be several steps ahead of the competition.</a:t>
            </a:r>
          </a:p>
          <a:p>
            <a:endParaRPr lang="en-US" sz="2800" dirty="0" smtClean="0"/>
          </a:p>
          <a:p>
            <a:r>
              <a:rPr lang="en-US" sz="2800" dirty="0" smtClean="0"/>
              <a:t>The more successful the service offered  becomes, the higher the quality that must be continuously inputted for the service to have a competitive edge. </a:t>
            </a:r>
          </a:p>
          <a:p>
            <a:endParaRPr lang="en-US" dirty="0"/>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38200"/>
            <a:ext cx="7467600" cy="5663089"/>
          </a:xfrm>
          <a:prstGeom prst="rect">
            <a:avLst/>
          </a:prstGeom>
          <a:noFill/>
        </p:spPr>
        <p:txBody>
          <a:bodyPr wrap="square" rtlCol="0">
            <a:spAutoFit/>
          </a:bodyPr>
          <a:lstStyle/>
          <a:p>
            <a:r>
              <a:rPr lang="en-US" sz="2800" dirty="0" smtClean="0"/>
              <a:t>Approaches to address quality in the work </a:t>
            </a:r>
          </a:p>
          <a:p>
            <a:r>
              <a:rPr lang="en-US" sz="2800" dirty="0" smtClean="0"/>
              <a:t>Environment have matured from:</a:t>
            </a:r>
          </a:p>
          <a:p>
            <a:endParaRPr lang="en-US" sz="3000" dirty="0" smtClean="0"/>
          </a:p>
          <a:p>
            <a:pPr lvl="1">
              <a:buFont typeface="Arial" pitchFamily="34" charset="0"/>
              <a:buChar char="•"/>
            </a:pPr>
            <a:r>
              <a:rPr lang="en-US" sz="3000" dirty="0" smtClean="0"/>
              <a:t>    </a:t>
            </a:r>
            <a:r>
              <a:rPr lang="en-US" sz="3000" dirty="0" smtClean="0">
                <a:latin typeface="Comic Sans MS" pitchFamily="66" charset="0"/>
              </a:rPr>
              <a:t>QUALITY CONTROL </a:t>
            </a:r>
            <a:r>
              <a:rPr lang="en-US" sz="3000" dirty="0" smtClean="0"/>
              <a:t>to </a:t>
            </a:r>
          </a:p>
          <a:p>
            <a:pPr lvl="1"/>
            <a:endParaRPr lang="en-US" sz="3000" dirty="0" smtClean="0"/>
          </a:p>
          <a:p>
            <a:pPr lvl="1">
              <a:buFont typeface="Arial" pitchFamily="34" charset="0"/>
              <a:buChar char="•"/>
            </a:pPr>
            <a:r>
              <a:rPr lang="en-US" sz="3000" i="1" dirty="0" smtClean="0"/>
              <a:t>    </a:t>
            </a:r>
            <a:r>
              <a:rPr lang="en-US" sz="3000" dirty="0" smtClean="0">
                <a:latin typeface="Comic Sans MS" pitchFamily="66" charset="0"/>
              </a:rPr>
              <a:t>QUALITY ASSURANCE </a:t>
            </a:r>
            <a:r>
              <a:rPr lang="en-US" sz="3000" dirty="0" smtClean="0"/>
              <a:t>and now to</a:t>
            </a:r>
          </a:p>
          <a:p>
            <a:pPr lvl="1"/>
            <a:endParaRPr lang="en-US" sz="3000" dirty="0" smtClean="0"/>
          </a:p>
          <a:p>
            <a:pPr lvl="1">
              <a:buFont typeface="Arial" pitchFamily="34" charset="0"/>
              <a:buChar char="•"/>
            </a:pPr>
            <a:r>
              <a:rPr lang="en-US" sz="3000" i="1" dirty="0" smtClean="0"/>
              <a:t>    </a:t>
            </a:r>
            <a:r>
              <a:rPr lang="en-US" sz="3000" dirty="0" smtClean="0">
                <a:latin typeface="Comic Sans MS" pitchFamily="66" charset="0"/>
              </a:rPr>
              <a:t>TOTAL QUALITY MANAGEMENT</a:t>
            </a:r>
          </a:p>
          <a:p>
            <a:endParaRPr lang="en-US" dirty="0" smtClean="0"/>
          </a:p>
          <a:p>
            <a:r>
              <a:rPr lang="en-US" sz="2800" dirty="0" smtClean="0"/>
              <a:t>The underlying driver of each of these approaches </a:t>
            </a:r>
          </a:p>
          <a:p>
            <a:r>
              <a:rPr lang="en-US" sz="2800" dirty="0" smtClean="0"/>
              <a:t>has been the quest to improvement of quality.  </a:t>
            </a:r>
          </a:p>
          <a:p>
            <a:pPr lvl="1"/>
            <a:r>
              <a:rPr lang="en-US" sz="3000" dirty="0" smtClean="0"/>
              <a:t>  </a:t>
            </a:r>
          </a:p>
          <a:p>
            <a:endParaRPr lang="en-US" dirty="0"/>
          </a:p>
        </p:txBody>
      </p:sp>
      <p:sp>
        <p:nvSpPr>
          <p:cNvPr id="3" name="Slide Number Placeholder 2"/>
          <p:cNvSpPr>
            <a:spLocks noGrp="1"/>
          </p:cNvSpPr>
          <p:nvPr>
            <p:ph type="sldNum" sz="quarter" idx="12"/>
          </p:nvPr>
        </p:nvSpPr>
        <p:spPr/>
        <p:txBody>
          <a:bodyPr/>
          <a:lstStyle/>
          <a:p>
            <a:fld id="{5AA5134C-39D4-457C-8C88-4D0A79D2F38B}" type="slidenum">
              <a:rPr lang="en-US" smtClean="0"/>
              <a:pPr/>
              <a:t>12</a:t>
            </a:fld>
            <a:endParaRPr lang="en-US"/>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A5134C-39D4-457C-8C88-4D0A79D2F38B}" type="slidenum">
              <a:rPr lang="en-US" smtClean="0"/>
              <a:pPr/>
              <a:t>13</a:t>
            </a:fld>
            <a:endParaRPr lang="en-US"/>
          </a:p>
        </p:txBody>
      </p:sp>
      <p:sp>
        <p:nvSpPr>
          <p:cNvPr id="4" name="TextBox 3"/>
          <p:cNvSpPr txBox="1"/>
          <p:nvPr/>
        </p:nvSpPr>
        <p:spPr>
          <a:xfrm>
            <a:off x="457200" y="228600"/>
            <a:ext cx="3048000" cy="461665"/>
          </a:xfrm>
          <a:prstGeom prst="rect">
            <a:avLst/>
          </a:prstGeom>
          <a:noFill/>
        </p:spPr>
        <p:txBody>
          <a:bodyPr wrap="square" rtlCol="0">
            <a:spAutoFit/>
          </a:bodyPr>
          <a:lstStyle/>
          <a:p>
            <a:r>
              <a:rPr lang="en-US" sz="2400" b="1" u="sng" dirty="0" smtClean="0">
                <a:latin typeface="Comic Sans MS" pitchFamily="66" charset="0"/>
              </a:rPr>
              <a:t>Quality Evolution</a:t>
            </a:r>
            <a:endParaRPr lang="en-US" sz="2400" b="1" u="sng" dirty="0">
              <a:latin typeface="Comic Sans MS" pitchFamily="66" charset="0"/>
            </a:endParaRPr>
          </a:p>
        </p:txBody>
      </p:sp>
      <p:sp>
        <p:nvSpPr>
          <p:cNvPr id="14" name="Rounded Rectangle 13"/>
          <p:cNvSpPr/>
          <p:nvPr/>
        </p:nvSpPr>
        <p:spPr>
          <a:xfrm>
            <a:off x="3657600" y="685800"/>
            <a:ext cx="1676400" cy="1066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latin typeface="Comic Sans MS" pitchFamily="66" charset="0"/>
              </a:rPr>
              <a:t>Total Quality Management</a:t>
            </a:r>
            <a:endParaRPr lang="en-US" b="1" dirty="0">
              <a:latin typeface="Comic Sans MS" pitchFamily="66" charset="0"/>
            </a:endParaRPr>
          </a:p>
        </p:txBody>
      </p:sp>
      <p:sp>
        <p:nvSpPr>
          <p:cNvPr id="16" name="Rounded Rectangle 15"/>
          <p:cNvSpPr/>
          <p:nvPr/>
        </p:nvSpPr>
        <p:spPr>
          <a:xfrm>
            <a:off x="3733800" y="2057400"/>
            <a:ext cx="16764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latin typeface="Comic Sans MS" pitchFamily="66" charset="0"/>
              </a:rPr>
              <a:t>Quality Management</a:t>
            </a:r>
            <a:endParaRPr lang="en-US" b="1" dirty="0">
              <a:latin typeface="Comic Sans MS" pitchFamily="66" charset="0"/>
            </a:endParaRPr>
          </a:p>
        </p:txBody>
      </p:sp>
      <p:sp>
        <p:nvSpPr>
          <p:cNvPr id="17" name="Rounded Rectangle 16"/>
          <p:cNvSpPr/>
          <p:nvPr/>
        </p:nvSpPr>
        <p:spPr>
          <a:xfrm>
            <a:off x="3810000" y="3276600"/>
            <a:ext cx="14478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latin typeface="Comic Sans MS" pitchFamily="66" charset="0"/>
              </a:rPr>
              <a:t>Quality Assurance</a:t>
            </a:r>
            <a:endParaRPr lang="en-US" b="1" dirty="0">
              <a:latin typeface="Comic Sans MS" pitchFamily="66" charset="0"/>
            </a:endParaRPr>
          </a:p>
        </p:txBody>
      </p:sp>
      <p:sp>
        <p:nvSpPr>
          <p:cNvPr id="18" name="Rounded Rectangle 17"/>
          <p:cNvSpPr/>
          <p:nvPr/>
        </p:nvSpPr>
        <p:spPr>
          <a:xfrm>
            <a:off x="3810000" y="4419600"/>
            <a:ext cx="15240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latin typeface="Comic Sans MS" pitchFamily="66" charset="0"/>
              </a:rPr>
              <a:t>Quality control</a:t>
            </a:r>
            <a:endParaRPr lang="en-US" b="1" dirty="0">
              <a:latin typeface="Comic Sans MS" pitchFamily="66" charset="0"/>
            </a:endParaRPr>
          </a:p>
        </p:txBody>
      </p:sp>
      <p:sp>
        <p:nvSpPr>
          <p:cNvPr id="19" name="Rounded Rectangle 18"/>
          <p:cNvSpPr/>
          <p:nvPr/>
        </p:nvSpPr>
        <p:spPr>
          <a:xfrm>
            <a:off x="3810000" y="5562600"/>
            <a:ext cx="1447800"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latin typeface="Comic Sans MS" pitchFamily="66" charset="0"/>
              </a:rPr>
              <a:t>Inspection</a:t>
            </a:r>
            <a:endParaRPr lang="en-US" b="1" dirty="0">
              <a:latin typeface="Comic Sans MS" pitchFamily="66" charset="0"/>
            </a:endParaRPr>
          </a:p>
        </p:txBody>
      </p:sp>
      <p:sp>
        <p:nvSpPr>
          <p:cNvPr id="21" name="Rectangle 20"/>
          <p:cNvSpPr/>
          <p:nvPr/>
        </p:nvSpPr>
        <p:spPr>
          <a:xfrm>
            <a:off x="2286000" y="1295400"/>
            <a:ext cx="1143000" cy="2209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Comic Sans MS" pitchFamily="66" charset="0"/>
              </a:rPr>
              <a:t>Stops Defects at source.</a:t>
            </a:r>
          </a:p>
          <a:p>
            <a:pPr algn="ctr"/>
            <a:r>
              <a:rPr lang="en-US" dirty="0" smtClean="0">
                <a:latin typeface="Comic Sans MS" pitchFamily="66" charset="0"/>
              </a:rPr>
              <a:t>Zero Defects</a:t>
            </a:r>
            <a:endParaRPr lang="en-US" dirty="0">
              <a:latin typeface="Comic Sans MS" pitchFamily="66" charset="0"/>
            </a:endParaRPr>
          </a:p>
        </p:txBody>
      </p:sp>
      <p:sp>
        <p:nvSpPr>
          <p:cNvPr id="22" name="Rectangle 21"/>
          <p:cNvSpPr/>
          <p:nvPr/>
        </p:nvSpPr>
        <p:spPr>
          <a:xfrm>
            <a:off x="685800" y="1752600"/>
            <a:ext cx="13716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latin typeface="Comic Sans MS" pitchFamily="66" charset="0"/>
              </a:rPr>
              <a:t>Proactive Approach</a:t>
            </a:r>
            <a:endParaRPr lang="en-US" dirty="0">
              <a:latin typeface="Comic Sans MS" pitchFamily="66" charset="0"/>
            </a:endParaRPr>
          </a:p>
        </p:txBody>
      </p:sp>
      <p:sp>
        <p:nvSpPr>
          <p:cNvPr id="23" name="Rectangle 22"/>
          <p:cNvSpPr/>
          <p:nvPr/>
        </p:nvSpPr>
        <p:spPr>
          <a:xfrm>
            <a:off x="838200" y="5181600"/>
            <a:ext cx="1219200" cy="685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latin typeface="Comic Sans MS" pitchFamily="66" charset="0"/>
              </a:rPr>
              <a:t>Reactive Approach</a:t>
            </a:r>
            <a:endParaRPr lang="en-US" dirty="0">
              <a:latin typeface="Comic Sans MS" pitchFamily="66" charset="0"/>
            </a:endParaRPr>
          </a:p>
        </p:txBody>
      </p:sp>
      <p:sp>
        <p:nvSpPr>
          <p:cNvPr id="24" name="Rectangle 23"/>
          <p:cNvSpPr/>
          <p:nvPr/>
        </p:nvSpPr>
        <p:spPr>
          <a:xfrm>
            <a:off x="2286000" y="4800600"/>
            <a:ext cx="12192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Comic Sans MS" pitchFamily="66" charset="0"/>
              </a:rPr>
              <a:t>Finding &amp; Fixing mistakes</a:t>
            </a:r>
            <a:endParaRPr lang="en-US" dirty="0">
              <a:latin typeface="Comic Sans MS" pitchFamily="66" charset="0"/>
            </a:endParaRPr>
          </a:p>
        </p:txBody>
      </p:sp>
      <p:sp>
        <p:nvSpPr>
          <p:cNvPr id="25" name="Rectangle 24"/>
          <p:cNvSpPr/>
          <p:nvPr/>
        </p:nvSpPr>
        <p:spPr>
          <a:xfrm>
            <a:off x="5715000" y="381000"/>
            <a:ext cx="3124200" cy="1371600"/>
          </a:xfrm>
          <a:prstGeom prst="rect">
            <a:avLst/>
          </a:prstGeom>
        </p:spPr>
        <p:style>
          <a:lnRef idx="2">
            <a:schemeClr val="accent6"/>
          </a:lnRef>
          <a:fillRef idx="1001">
            <a:schemeClr val="lt2"/>
          </a:fillRef>
          <a:effectRef idx="0">
            <a:schemeClr val="accent6"/>
          </a:effectRef>
          <a:fontRef idx="minor">
            <a:schemeClr val="dk1"/>
          </a:fontRef>
        </p:style>
        <p:txBody>
          <a:bodyPr rtlCol="0" anchor="ctr"/>
          <a:lstStyle/>
          <a:p>
            <a:pPr algn="ctr"/>
            <a:r>
              <a:rPr lang="en-US" dirty="0" smtClean="0">
                <a:latin typeface="Comic Sans MS" pitchFamily="66" charset="0"/>
              </a:rPr>
              <a:t> Customer satisfaction, Strategic Planning, Process improvement, Performance measures. “Quality is built into product”. QC/QA/QM</a:t>
            </a:r>
            <a:endParaRPr lang="en-US" dirty="0">
              <a:latin typeface="Comic Sans MS" pitchFamily="66" charset="0"/>
            </a:endParaRPr>
          </a:p>
        </p:txBody>
      </p:sp>
      <p:sp>
        <p:nvSpPr>
          <p:cNvPr id="26" name="Rectangle 25"/>
          <p:cNvSpPr/>
          <p:nvPr/>
        </p:nvSpPr>
        <p:spPr>
          <a:xfrm>
            <a:off x="5715000" y="2133600"/>
            <a:ext cx="3124200" cy="914400"/>
          </a:xfrm>
          <a:prstGeom prst="rect">
            <a:avLst/>
          </a:prstGeom>
        </p:spPr>
        <p:style>
          <a:lnRef idx="2">
            <a:schemeClr val="accent6"/>
          </a:lnRef>
          <a:fillRef idx="1001">
            <a:schemeClr val="lt2"/>
          </a:fillRef>
          <a:effectRef idx="0">
            <a:schemeClr val="accent6"/>
          </a:effectRef>
          <a:fontRef idx="minor">
            <a:schemeClr val="dk1"/>
          </a:fontRef>
        </p:style>
        <p:txBody>
          <a:bodyPr rtlCol="0" anchor="ctr"/>
          <a:lstStyle/>
          <a:p>
            <a:pPr algn="ctr"/>
            <a:r>
              <a:rPr lang="en-US" dirty="0" smtClean="0">
                <a:latin typeface="Comic Sans MS" pitchFamily="66" charset="0"/>
              </a:rPr>
              <a:t>Quality &amp; Process manuals, All responsible for QC, QA Standards, ISO Standards</a:t>
            </a:r>
            <a:endParaRPr lang="en-US" dirty="0">
              <a:latin typeface="Comic Sans MS" pitchFamily="66" charset="0"/>
            </a:endParaRPr>
          </a:p>
        </p:txBody>
      </p:sp>
      <p:sp>
        <p:nvSpPr>
          <p:cNvPr id="27" name="Rectangle 26"/>
          <p:cNvSpPr/>
          <p:nvPr/>
        </p:nvSpPr>
        <p:spPr>
          <a:xfrm>
            <a:off x="5715000" y="3276600"/>
            <a:ext cx="3124200" cy="1066800"/>
          </a:xfrm>
          <a:prstGeom prst="rect">
            <a:avLst/>
          </a:prstGeom>
        </p:spPr>
        <p:style>
          <a:lnRef idx="2">
            <a:schemeClr val="accent6"/>
          </a:lnRef>
          <a:fillRef idx="1001">
            <a:schemeClr val="lt2"/>
          </a:fillRef>
          <a:effectRef idx="0">
            <a:schemeClr val="accent6"/>
          </a:effectRef>
          <a:fontRef idx="minor">
            <a:schemeClr val="dk1"/>
          </a:fontRef>
        </p:style>
        <p:txBody>
          <a:bodyPr rtlCol="0" anchor="ctr"/>
          <a:lstStyle/>
          <a:p>
            <a:pPr algn="ctr"/>
            <a:r>
              <a:rPr lang="en-US" dirty="0" smtClean="0">
                <a:latin typeface="Comic Sans MS" pitchFamily="66" charset="0"/>
              </a:rPr>
              <a:t>Planned and systemic actions to ensure </a:t>
            </a:r>
            <a:r>
              <a:rPr lang="en-US" u="sng" dirty="0" smtClean="0">
                <a:latin typeface="Comic Sans MS" pitchFamily="66" charset="0"/>
              </a:rPr>
              <a:t>products</a:t>
            </a:r>
            <a:r>
              <a:rPr lang="en-US" dirty="0" smtClean="0">
                <a:latin typeface="Comic Sans MS" pitchFamily="66" charset="0"/>
              </a:rPr>
              <a:t> and </a:t>
            </a:r>
            <a:r>
              <a:rPr lang="en-US" u="sng" dirty="0" smtClean="0">
                <a:latin typeface="Comic Sans MS" pitchFamily="66" charset="0"/>
              </a:rPr>
              <a:t>service</a:t>
            </a:r>
            <a:r>
              <a:rPr lang="en-US" dirty="0" smtClean="0">
                <a:latin typeface="Comic Sans MS" pitchFamily="66" charset="0"/>
              </a:rPr>
              <a:t> conform to requirement</a:t>
            </a:r>
            <a:endParaRPr lang="en-US" dirty="0">
              <a:latin typeface="Comic Sans MS" pitchFamily="66" charset="0"/>
            </a:endParaRPr>
          </a:p>
        </p:txBody>
      </p:sp>
      <p:sp>
        <p:nvSpPr>
          <p:cNvPr id="28" name="Rectangle 27"/>
          <p:cNvSpPr/>
          <p:nvPr/>
        </p:nvSpPr>
        <p:spPr>
          <a:xfrm>
            <a:off x="5715000" y="4648200"/>
            <a:ext cx="3124200" cy="838200"/>
          </a:xfrm>
          <a:prstGeom prst="rect">
            <a:avLst/>
          </a:prstGeom>
        </p:spPr>
        <p:style>
          <a:lnRef idx="2">
            <a:schemeClr val="accent6"/>
          </a:lnRef>
          <a:fillRef idx="1001">
            <a:schemeClr val="lt2"/>
          </a:fillRef>
          <a:effectRef idx="0">
            <a:schemeClr val="accent6"/>
          </a:effectRef>
          <a:fontRef idx="minor">
            <a:schemeClr val="dk1"/>
          </a:fontRef>
        </p:style>
        <p:txBody>
          <a:bodyPr rtlCol="0" anchor="ctr"/>
          <a:lstStyle/>
          <a:p>
            <a:pPr algn="ctr"/>
            <a:r>
              <a:rPr lang="en-US" u="sng" dirty="0" smtClean="0">
                <a:latin typeface="Comic Sans MS" pitchFamily="66" charset="0"/>
              </a:rPr>
              <a:t>Product</a:t>
            </a:r>
            <a:r>
              <a:rPr lang="en-US" dirty="0" smtClean="0">
                <a:latin typeface="Comic Sans MS" pitchFamily="66" charset="0"/>
              </a:rPr>
              <a:t> inspection to check for quality defects</a:t>
            </a:r>
            <a:endParaRPr lang="en-US" dirty="0">
              <a:latin typeface="Comic Sans MS" pitchFamily="66" charset="0"/>
            </a:endParaRPr>
          </a:p>
        </p:txBody>
      </p:sp>
      <p:sp>
        <p:nvSpPr>
          <p:cNvPr id="29" name="Rectangle 28"/>
          <p:cNvSpPr/>
          <p:nvPr/>
        </p:nvSpPr>
        <p:spPr>
          <a:xfrm>
            <a:off x="5715000" y="5943600"/>
            <a:ext cx="3124200" cy="381000"/>
          </a:xfrm>
          <a:prstGeom prst="rect">
            <a:avLst/>
          </a:prstGeom>
        </p:spPr>
        <p:style>
          <a:lnRef idx="2">
            <a:schemeClr val="accent6"/>
          </a:lnRef>
          <a:fillRef idx="1001">
            <a:schemeClr val="lt2"/>
          </a:fillRef>
          <a:effectRef idx="0">
            <a:schemeClr val="accent6"/>
          </a:effectRef>
          <a:fontRef idx="minor">
            <a:schemeClr val="dk1"/>
          </a:fontRef>
        </p:style>
        <p:txBody>
          <a:bodyPr rtlCol="0" anchor="ctr"/>
          <a:lstStyle/>
          <a:p>
            <a:pPr algn="ctr"/>
            <a:r>
              <a:rPr lang="en-US" dirty="0" smtClean="0">
                <a:latin typeface="Comic Sans MS" pitchFamily="66" charset="0"/>
              </a:rPr>
              <a:t>Inspect </a:t>
            </a:r>
            <a:r>
              <a:rPr lang="en-US" u="sng" dirty="0" smtClean="0">
                <a:latin typeface="Comic Sans MS" pitchFamily="66" charset="0"/>
              </a:rPr>
              <a:t>Products</a:t>
            </a:r>
            <a:endParaRPr lang="en-US" u="sng" dirty="0">
              <a:latin typeface="Comic Sans MS" pitchFamily="66" charset="0"/>
            </a:endParaRPr>
          </a:p>
        </p:txBody>
      </p:sp>
      <p:sp>
        <p:nvSpPr>
          <p:cNvPr id="33" name="Right Arrow 32"/>
          <p:cNvSpPr/>
          <p:nvPr/>
        </p:nvSpPr>
        <p:spPr>
          <a:xfrm>
            <a:off x="3429000" y="12954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a:off x="3429000" y="23622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3429000" y="3505200"/>
            <a:ext cx="3810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a:off x="3505200" y="4800600"/>
            <a:ext cx="304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3505200" y="6324600"/>
            <a:ext cx="304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a:off x="2057400" y="2057400"/>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2057400" y="5486400"/>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a:off x="5334000" y="1524000"/>
            <a:ext cx="3810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410200" y="2743200"/>
            <a:ext cx="3048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257800" y="3962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334000" y="5181600"/>
            <a:ext cx="3810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257800" y="6248400"/>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Up Arrow 30"/>
          <p:cNvSpPr/>
          <p:nvPr/>
        </p:nvSpPr>
        <p:spPr>
          <a:xfrm>
            <a:off x="4419600" y="1752600"/>
            <a:ext cx="2286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Up Arrow 31"/>
          <p:cNvSpPr/>
          <p:nvPr/>
        </p:nvSpPr>
        <p:spPr>
          <a:xfrm>
            <a:off x="4419600" y="2971800"/>
            <a:ext cx="228600" cy="228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Up Arrow 39"/>
          <p:cNvSpPr/>
          <p:nvPr/>
        </p:nvSpPr>
        <p:spPr>
          <a:xfrm>
            <a:off x="4419600" y="4191000"/>
            <a:ext cx="228600" cy="152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Up Arrow 40"/>
          <p:cNvSpPr/>
          <p:nvPr/>
        </p:nvSpPr>
        <p:spPr>
          <a:xfrm>
            <a:off x="4495800" y="5334000"/>
            <a:ext cx="228600" cy="228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lvl="0"/>
            <a:r>
              <a:rPr lang="en-US" sz="3600" b="1" dirty="0" smtClean="0">
                <a:latin typeface="Comic Sans MS" pitchFamily="66" charset="0"/>
              </a:rPr>
              <a:t>Definition</a:t>
            </a:r>
            <a:endParaRPr lang="en-US" sz="3600" b="1" dirty="0">
              <a:latin typeface="Comic Sans MS" pitchFamily="66" charset="0"/>
            </a:endParaRPr>
          </a:p>
        </p:txBody>
      </p:sp>
      <p:sp>
        <p:nvSpPr>
          <p:cNvPr id="3" name="Content Placeholder 2"/>
          <p:cNvSpPr>
            <a:spLocks noGrp="1"/>
          </p:cNvSpPr>
          <p:nvPr>
            <p:ph idx="1"/>
          </p:nvPr>
        </p:nvSpPr>
        <p:spPr>
          <a:xfrm>
            <a:off x="457200" y="1371601"/>
            <a:ext cx="8229600" cy="4754563"/>
          </a:xfrm>
        </p:spPr>
        <p:txBody>
          <a:bodyPr>
            <a:normAutofit fontScale="92500"/>
          </a:bodyPr>
          <a:lstStyle/>
          <a:p>
            <a:pPr>
              <a:lnSpc>
                <a:spcPct val="160000"/>
              </a:lnSpc>
              <a:buNone/>
            </a:pPr>
            <a:r>
              <a:rPr lang="en-US" dirty="0" smtClean="0"/>
              <a:t>   </a:t>
            </a:r>
            <a:r>
              <a:rPr lang="en-US" dirty="0" smtClean="0">
                <a:latin typeface="Comic Sans MS" pitchFamily="66" charset="0"/>
              </a:rPr>
              <a:t>TQM</a:t>
            </a:r>
            <a:r>
              <a:rPr lang="en-US" dirty="0" smtClean="0"/>
              <a:t> is a broad </a:t>
            </a:r>
            <a:r>
              <a:rPr lang="en-US" dirty="0" smtClean="0">
                <a:latin typeface="Comic Sans MS" pitchFamily="66" charset="0"/>
              </a:rPr>
              <a:t>management philosophy</a:t>
            </a:r>
            <a:r>
              <a:rPr lang="en-US" dirty="0" smtClean="0"/>
              <a:t>, ensuring </a:t>
            </a:r>
            <a:r>
              <a:rPr lang="en-US" dirty="0" smtClean="0">
                <a:latin typeface="Comic Sans MS" pitchFamily="66" charset="0"/>
              </a:rPr>
              <a:t>quality</a:t>
            </a:r>
            <a:r>
              <a:rPr lang="en-US" dirty="0" smtClean="0"/>
              <a:t> and </a:t>
            </a:r>
            <a:r>
              <a:rPr lang="en-US" dirty="0" smtClean="0">
                <a:latin typeface="Comic Sans MS" pitchFamily="66" charset="0"/>
              </a:rPr>
              <a:t>leadership commitment</a:t>
            </a:r>
            <a:r>
              <a:rPr lang="en-US" dirty="0" smtClean="0"/>
              <a:t>, which provide the energy and the rationale for the implementation of the </a:t>
            </a:r>
            <a:r>
              <a:rPr lang="en-US" dirty="0" smtClean="0">
                <a:latin typeface="Comic Sans MS" pitchFamily="66" charset="0"/>
              </a:rPr>
              <a:t>process of Continuous Quality Improvement </a:t>
            </a:r>
            <a:r>
              <a:rPr lang="en-US" dirty="0" smtClean="0"/>
              <a:t>within the facility-wide management strategy. </a:t>
            </a:r>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14</a:t>
            </a:fld>
            <a:endParaRPr lang="en-US"/>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mic Sans MS" pitchFamily="66" charset="0"/>
              </a:rPr>
              <a:t>Definition</a:t>
            </a:r>
            <a:r>
              <a:rPr lang="en-US" sz="3600" dirty="0" smtClean="0">
                <a:latin typeface="Comic Sans MS" pitchFamily="66" charset="0"/>
              </a:rPr>
              <a:t> </a:t>
            </a:r>
            <a:r>
              <a:rPr lang="en-US" sz="1800" dirty="0" smtClean="0">
                <a:latin typeface="Comic Sans MS" pitchFamily="66" charset="0"/>
              </a:rPr>
              <a:t>cont.</a:t>
            </a:r>
            <a:endParaRPr lang="en-US" sz="3600" dirty="0"/>
          </a:p>
        </p:txBody>
      </p:sp>
      <p:sp>
        <p:nvSpPr>
          <p:cNvPr id="3" name="Content Placeholder 2"/>
          <p:cNvSpPr>
            <a:spLocks noGrp="1"/>
          </p:cNvSpPr>
          <p:nvPr>
            <p:ph idx="1"/>
          </p:nvPr>
        </p:nvSpPr>
        <p:spPr/>
        <p:txBody>
          <a:bodyPr>
            <a:normAutofit fontScale="92500"/>
          </a:bodyPr>
          <a:lstStyle/>
          <a:p>
            <a:pPr>
              <a:buNone/>
            </a:pPr>
            <a:r>
              <a:rPr lang="en-US" dirty="0" smtClean="0"/>
              <a:t>In TQM, the </a:t>
            </a:r>
            <a:r>
              <a:rPr lang="en-US" dirty="0" smtClean="0">
                <a:latin typeface="Comic Sans MS" pitchFamily="66" charset="0"/>
              </a:rPr>
              <a:t>Management team </a:t>
            </a:r>
            <a:r>
              <a:rPr lang="en-US" dirty="0" smtClean="0">
                <a:latin typeface="+mj-lt"/>
              </a:rPr>
              <a:t>and</a:t>
            </a:r>
            <a:r>
              <a:rPr lang="en-US" dirty="0" smtClean="0">
                <a:latin typeface="Comic Sans MS" pitchFamily="66" charset="0"/>
              </a:rPr>
              <a:t> all members of staff </a:t>
            </a:r>
            <a:r>
              <a:rPr lang="en-US" dirty="0" smtClean="0"/>
              <a:t>of the organization participate in improving:</a:t>
            </a:r>
          </a:p>
          <a:p>
            <a:pPr>
              <a:buNone/>
            </a:pPr>
            <a:endParaRPr lang="en-US" sz="1400" dirty="0" smtClean="0"/>
          </a:p>
          <a:p>
            <a:pPr lvl="1">
              <a:buFont typeface="Wingdings" pitchFamily="2" charset="2"/>
              <a:buChar char="§"/>
            </a:pPr>
            <a:r>
              <a:rPr lang="en-US" dirty="0" smtClean="0"/>
              <a:t>The quality of the work process, </a:t>
            </a:r>
          </a:p>
          <a:p>
            <a:pPr lvl="1">
              <a:buFont typeface="Wingdings" pitchFamily="2" charset="2"/>
              <a:buChar char="§"/>
            </a:pPr>
            <a:r>
              <a:rPr lang="en-US" dirty="0" smtClean="0"/>
              <a:t>The quality of products, </a:t>
            </a:r>
          </a:p>
          <a:p>
            <a:pPr lvl="1">
              <a:buFont typeface="Wingdings" pitchFamily="2" charset="2"/>
              <a:buChar char="§"/>
            </a:pPr>
            <a:r>
              <a:rPr lang="en-US" dirty="0" smtClean="0"/>
              <a:t>The quality of service rendered,  </a:t>
            </a:r>
          </a:p>
          <a:p>
            <a:pPr lvl="1">
              <a:buFont typeface="Wingdings" pitchFamily="2" charset="2"/>
              <a:buChar char="§"/>
            </a:pPr>
            <a:r>
              <a:rPr lang="en-US" dirty="0" smtClean="0"/>
              <a:t>The culture in the work environment, </a:t>
            </a:r>
            <a:r>
              <a:rPr lang="en-US" i="1" dirty="0" smtClean="0"/>
              <a:t>while </a:t>
            </a:r>
          </a:p>
          <a:p>
            <a:pPr lvl="1">
              <a:buFont typeface="Wingdings" pitchFamily="2" charset="2"/>
              <a:buChar char="§"/>
            </a:pPr>
            <a:r>
              <a:rPr lang="en-US" dirty="0" smtClean="0"/>
              <a:t>Striving to provide </a:t>
            </a:r>
            <a:r>
              <a:rPr lang="en-US" dirty="0" smtClean="0">
                <a:latin typeface="Comic Sans MS" pitchFamily="66" charset="0"/>
              </a:rPr>
              <a:t>internal </a:t>
            </a:r>
            <a:r>
              <a:rPr lang="en-US" dirty="0" smtClean="0"/>
              <a:t>and </a:t>
            </a:r>
            <a:r>
              <a:rPr lang="en-US" dirty="0" smtClean="0">
                <a:latin typeface="Comic Sans MS" pitchFamily="66" charset="0"/>
              </a:rPr>
              <a:t>external</a:t>
            </a:r>
            <a:r>
              <a:rPr lang="en-US" dirty="0" smtClean="0"/>
              <a:t> customer satisfaction through continuous improvement.</a:t>
            </a:r>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15</a:t>
            </a:fld>
            <a:endParaRPr lang="en-US"/>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lvl="0"/>
            <a:r>
              <a:rPr lang="en-US" b="1" dirty="0" smtClean="0">
                <a:latin typeface="Comic Sans MS" pitchFamily="66" charset="0"/>
              </a:rPr>
              <a:t>TQM Principles</a:t>
            </a:r>
            <a:endParaRPr lang="en-US" dirty="0">
              <a:latin typeface="Comic Sans MS" pitchFamily="66" charset="0"/>
            </a:endParaRPr>
          </a:p>
        </p:txBody>
      </p:sp>
      <p:sp>
        <p:nvSpPr>
          <p:cNvPr id="3" name="Content Placeholder 2"/>
          <p:cNvSpPr>
            <a:spLocks noGrp="1"/>
          </p:cNvSpPr>
          <p:nvPr>
            <p:ph idx="1"/>
          </p:nvPr>
        </p:nvSpPr>
        <p:spPr>
          <a:xfrm>
            <a:off x="457200" y="1143001"/>
            <a:ext cx="8229600" cy="4983164"/>
          </a:xfrm>
        </p:spPr>
        <p:txBody>
          <a:bodyPr>
            <a:normAutofit fontScale="62500" lnSpcReduction="20000"/>
          </a:bodyPr>
          <a:lstStyle/>
          <a:p>
            <a:r>
              <a:rPr lang="en-US" sz="4000" b="1" dirty="0" smtClean="0"/>
              <a:t>Quality Leadership</a:t>
            </a:r>
          </a:p>
          <a:p>
            <a:pPr lvl="1"/>
            <a:r>
              <a:rPr lang="en-US" sz="3200" dirty="0" smtClean="0"/>
              <a:t>Clear Plan</a:t>
            </a:r>
          </a:p>
          <a:p>
            <a:pPr lvl="1"/>
            <a:r>
              <a:rPr lang="en-US" sz="3200" dirty="0" smtClean="0"/>
              <a:t>Strategic Policy commitment</a:t>
            </a:r>
          </a:p>
          <a:p>
            <a:pPr lvl="1"/>
            <a:r>
              <a:rPr lang="en-US" sz="3200" dirty="0" smtClean="0"/>
              <a:t>Ensure continuous quality improvement</a:t>
            </a:r>
          </a:p>
          <a:p>
            <a:r>
              <a:rPr lang="en-US" sz="4000" b="1" dirty="0" smtClean="0"/>
              <a:t>Facility-wide Approach</a:t>
            </a:r>
          </a:p>
          <a:p>
            <a:pPr lvl="1"/>
            <a:r>
              <a:rPr lang="en-US" sz="3200" dirty="0" smtClean="0"/>
              <a:t>Quality measures must be implemented for all the processes in the system </a:t>
            </a:r>
          </a:p>
          <a:p>
            <a:pPr lvl="1"/>
            <a:r>
              <a:rPr lang="en-US" sz="3200" dirty="0" smtClean="0"/>
              <a:t>Involved participation of all staff members through teamwork and empowerment </a:t>
            </a:r>
          </a:p>
          <a:p>
            <a:pPr lvl="1"/>
            <a:r>
              <a:rPr lang="en-US" sz="3200" dirty="0" smtClean="0"/>
              <a:t>Process not punitive or failure driven but prevention-driven</a:t>
            </a:r>
          </a:p>
          <a:p>
            <a:pPr lvl="1"/>
            <a:r>
              <a:rPr lang="en-US" sz="3200" dirty="0" smtClean="0"/>
              <a:t>Process not static but constantly developing and evolving new approaches to processes while ensuring quality and better outcomes</a:t>
            </a:r>
            <a:endParaRPr lang="en-US" sz="3200" b="1" dirty="0" smtClean="0"/>
          </a:p>
          <a:p>
            <a:r>
              <a:rPr lang="en-US" sz="4000" b="1" dirty="0" smtClean="0"/>
              <a:t>Continuous Measurement and Training</a:t>
            </a:r>
          </a:p>
          <a:p>
            <a:pPr lvl="1"/>
            <a:r>
              <a:rPr lang="en-US" sz="3200" dirty="0" smtClean="0"/>
              <a:t>Specifically job-related Training and continuous updating and education is mandatory</a:t>
            </a:r>
          </a:p>
          <a:p>
            <a:pPr lvl="1"/>
            <a:r>
              <a:rPr lang="en-US" sz="3200" dirty="0" smtClean="0"/>
              <a:t>Continuous measurement through Internal Quality Auditing</a:t>
            </a:r>
          </a:p>
          <a:p>
            <a:pPr lvl="1"/>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16</a:t>
            </a:fld>
            <a:endParaRPr lang="en-US"/>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pPr lvl="0"/>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TQM Key Concepts:</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fontScale="92500" lnSpcReduction="10000"/>
          </a:bodyPr>
          <a:lstStyle/>
          <a:p>
            <a:pPr lvl="0"/>
            <a:r>
              <a:rPr lang="en-US" dirty="0" smtClean="0"/>
              <a:t>Top Management leadership</a:t>
            </a:r>
          </a:p>
          <a:p>
            <a:pPr lvl="0"/>
            <a:r>
              <a:rPr lang="en-US" dirty="0" smtClean="0"/>
              <a:t>Create </a:t>
            </a:r>
            <a:r>
              <a:rPr lang="en-US" dirty="0" smtClean="0"/>
              <a:t>corporate framework for quality</a:t>
            </a:r>
          </a:p>
          <a:p>
            <a:pPr lvl="0"/>
            <a:r>
              <a:rPr lang="en-US" dirty="0" smtClean="0"/>
              <a:t>Transformation of corporate culture</a:t>
            </a:r>
          </a:p>
          <a:p>
            <a:pPr lvl="0"/>
            <a:r>
              <a:rPr lang="en-US" dirty="0" smtClean="0"/>
              <a:t>Customer focus</a:t>
            </a:r>
          </a:p>
          <a:p>
            <a:pPr lvl="0"/>
            <a:r>
              <a:rPr lang="en-US" dirty="0" smtClean="0"/>
              <a:t>Collaborative </a:t>
            </a:r>
            <a:r>
              <a:rPr lang="en-US" dirty="0" smtClean="0"/>
              <a:t>approach to process improvement through staff empowerment</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Management integration</a:t>
            </a:r>
          </a:p>
          <a:p>
            <a:pPr lvl="0"/>
            <a:r>
              <a:rPr lang="en-US" dirty="0" smtClean="0"/>
              <a:t>Quality measurement</a:t>
            </a:r>
          </a:p>
          <a:p>
            <a:pPr lvl="0"/>
            <a:r>
              <a:rPr lang="en-US" dirty="0" smtClean="0"/>
              <a:t>Statistical analysis</a:t>
            </a:r>
          </a:p>
          <a:p>
            <a:pPr lvl="0"/>
            <a:r>
              <a:rPr lang="en-US" dirty="0" smtClean="0"/>
              <a:t>Benchmarking</a:t>
            </a:r>
          </a:p>
          <a:p>
            <a:pPr lvl="0"/>
            <a:r>
              <a:rPr lang="en-US" dirty="0" smtClean="0"/>
              <a:t>Employee education and training</a:t>
            </a:r>
          </a:p>
          <a:p>
            <a:pPr lvl="0"/>
            <a:r>
              <a:rPr lang="en-US" dirty="0" smtClean="0"/>
              <a:t>Learning by practice and teaching</a:t>
            </a:r>
          </a:p>
          <a:p>
            <a:pPr lvl="0"/>
            <a:r>
              <a:rPr lang="en-US" dirty="0" smtClean="0"/>
              <a:t>Recognition and reward</a:t>
            </a:r>
          </a:p>
          <a:p>
            <a:endParaRPr lang="en-US" dirty="0"/>
          </a:p>
        </p:txBody>
      </p:sp>
      <p:sp>
        <p:nvSpPr>
          <p:cNvPr id="5" name="Slide Number Placeholder 4"/>
          <p:cNvSpPr>
            <a:spLocks noGrp="1"/>
          </p:cNvSpPr>
          <p:nvPr>
            <p:ph type="sldNum" sz="quarter" idx="12"/>
          </p:nvPr>
        </p:nvSpPr>
        <p:spPr/>
        <p:txBody>
          <a:bodyPr/>
          <a:lstStyle/>
          <a:p>
            <a:fld id="{5AA5134C-39D4-457C-8C88-4D0A79D2F38B}" type="slidenum">
              <a:rPr lang="en-US" smtClean="0"/>
              <a:pPr/>
              <a:t>17</a:t>
            </a:fld>
            <a:endParaRPr lang="en-US"/>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b="1" dirty="0" smtClean="0">
                <a:latin typeface="Comic Sans MS" pitchFamily="66" charset="0"/>
              </a:rPr>
              <a:t>Implementation:  </a:t>
            </a:r>
            <a:br>
              <a:rPr lang="en-US" sz="3600" b="1" dirty="0" smtClean="0">
                <a:latin typeface="Comic Sans MS" pitchFamily="66" charset="0"/>
              </a:rPr>
            </a:br>
            <a:r>
              <a:rPr lang="en-US" sz="3600" b="1" dirty="0" smtClean="0">
                <a:latin typeface="Comic Sans MS" pitchFamily="66" charset="0"/>
              </a:rPr>
              <a:t>(1) TQM Directorate</a:t>
            </a:r>
            <a:endParaRPr lang="en-US" sz="3600" b="1" dirty="0">
              <a:latin typeface="Comic Sans MS" pitchFamily="66" charset="0"/>
            </a:endParaRPr>
          </a:p>
        </p:txBody>
      </p:sp>
      <p:sp>
        <p:nvSpPr>
          <p:cNvPr id="3" name="Content Placeholder 2"/>
          <p:cNvSpPr>
            <a:spLocks noGrp="1"/>
          </p:cNvSpPr>
          <p:nvPr>
            <p:ph idx="1"/>
          </p:nvPr>
        </p:nvSpPr>
        <p:spPr/>
        <p:txBody>
          <a:bodyPr>
            <a:normAutofit fontScale="92500"/>
          </a:bodyPr>
          <a:lstStyle/>
          <a:p>
            <a:endParaRPr lang="en-US" dirty="0" smtClean="0"/>
          </a:p>
          <a:p>
            <a:r>
              <a:rPr lang="en-US" dirty="0" smtClean="0"/>
              <a:t>Establishment of TQM directorate </a:t>
            </a:r>
          </a:p>
          <a:p>
            <a:pPr>
              <a:buNone/>
            </a:pPr>
            <a:endParaRPr lang="en-US" dirty="0" smtClean="0"/>
          </a:p>
          <a:p>
            <a:r>
              <a:rPr lang="en-US" dirty="0" smtClean="0"/>
              <a:t>Have Designated Faculty / Departmental officer being in charge of all quality related issues . </a:t>
            </a:r>
          </a:p>
          <a:p>
            <a:endParaRPr lang="en-US" dirty="0" smtClean="0"/>
          </a:p>
          <a:p>
            <a:r>
              <a:rPr lang="en-US" dirty="0" smtClean="0"/>
              <a:t>This can be modified by using the QA platform that is currently in place.</a:t>
            </a:r>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18</a:t>
            </a:fld>
            <a:endParaRPr lang="en-US"/>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omic Sans MS" pitchFamily="66" charset="0"/>
              </a:rPr>
              <a:t>The Duties of the Directorate</a:t>
            </a:r>
            <a:r>
              <a:rPr lang="en-US" dirty="0" smtClean="0">
                <a:latin typeface="Comic Sans MS" pitchFamily="66" charset="0"/>
              </a:rPr>
              <a:t>:</a:t>
            </a:r>
            <a:endParaRPr lang="en-US" dirty="0">
              <a:latin typeface="Comic Sans MS" pitchFamily="66" charset="0"/>
            </a:endParaRPr>
          </a:p>
        </p:txBody>
      </p:sp>
      <p:sp>
        <p:nvSpPr>
          <p:cNvPr id="3" name="Content Placeholder 2"/>
          <p:cNvSpPr>
            <a:spLocks noGrp="1"/>
          </p:cNvSpPr>
          <p:nvPr>
            <p:ph idx="1"/>
          </p:nvPr>
        </p:nvSpPr>
        <p:spPr/>
        <p:txBody>
          <a:bodyPr>
            <a:normAutofit fontScale="85000" lnSpcReduction="20000"/>
          </a:bodyPr>
          <a:lstStyle/>
          <a:p>
            <a:pPr lvl="0"/>
            <a:r>
              <a:rPr lang="en-US" sz="3000" dirty="0" smtClean="0"/>
              <a:t>To plan, develop and determine policies on quality and related quality improvement activities in BIU.</a:t>
            </a:r>
          </a:p>
          <a:p>
            <a:pPr lvl="0">
              <a:buNone/>
            </a:pPr>
            <a:endParaRPr lang="en-US" sz="3000" dirty="0" smtClean="0"/>
          </a:p>
          <a:p>
            <a:pPr lvl="0"/>
            <a:r>
              <a:rPr lang="en-US" sz="3000" dirty="0" smtClean="0"/>
              <a:t>To monitor and evaluate the development and implementation of Quality and related quality improvement activities within BIU.</a:t>
            </a:r>
          </a:p>
          <a:p>
            <a:pPr lvl="0">
              <a:buNone/>
            </a:pPr>
            <a:endParaRPr lang="en-US" sz="3000" dirty="0" smtClean="0"/>
          </a:p>
          <a:p>
            <a:pPr lvl="0"/>
            <a:r>
              <a:rPr lang="en-US" sz="3000" dirty="0" smtClean="0"/>
              <a:t>To initiate and provide direction for the establishment appropriate Quality Standards.</a:t>
            </a:r>
          </a:p>
          <a:p>
            <a:pPr lvl="0">
              <a:buNone/>
            </a:pPr>
            <a:endParaRPr lang="en-US" sz="3000" dirty="0" smtClean="0"/>
          </a:p>
          <a:p>
            <a:pPr lvl="0"/>
            <a:r>
              <a:rPr lang="en-US" sz="3000" dirty="0" smtClean="0"/>
              <a:t>To ensure continuous quality improvement in the Quality Standards that have been set</a:t>
            </a:r>
          </a:p>
          <a:p>
            <a:pPr>
              <a:buNone/>
            </a:pPr>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19</a:t>
            </a:fld>
            <a:endParaRPr lang="en-US"/>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mic Sans MS" pitchFamily="66" charset="0"/>
              </a:rPr>
              <a:t>Bible verses for working people:</a:t>
            </a:r>
            <a:endParaRPr lang="en-US" sz="3600" b="1" dirty="0">
              <a:latin typeface="Comic Sans MS" pitchFamily="66" charset="0"/>
            </a:endParaRPr>
          </a:p>
        </p:txBody>
      </p:sp>
      <p:sp>
        <p:nvSpPr>
          <p:cNvPr id="3" name="Content Placeholder 2"/>
          <p:cNvSpPr>
            <a:spLocks noGrp="1"/>
          </p:cNvSpPr>
          <p:nvPr>
            <p:ph idx="1"/>
          </p:nvPr>
        </p:nvSpPr>
        <p:spPr/>
        <p:txBody>
          <a:bodyPr>
            <a:normAutofit fontScale="70000" lnSpcReduction="20000"/>
          </a:bodyPr>
          <a:lstStyle/>
          <a:p>
            <a:r>
              <a:rPr lang="en-US" b="1" dirty="0" smtClean="0"/>
              <a:t>Proverbs 14:23</a:t>
            </a:r>
            <a:r>
              <a:rPr lang="en-US" dirty="0" smtClean="0"/>
              <a:t/>
            </a:r>
            <a:br>
              <a:rPr lang="en-US" dirty="0" smtClean="0"/>
            </a:br>
            <a:r>
              <a:rPr lang="en-US" dirty="0" smtClean="0"/>
              <a:t>All hard work brings a profit, but mere talk leads only to poverty. (NIV)</a:t>
            </a:r>
          </a:p>
          <a:p>
            <a:r>
              <a:rPr lang="en-US" b="1" dirty="0" smtClean="0"/>
              <a:t>Proverbs 18:9</a:t>
            </a:r>
            <a:r>
              <a:rPr lang="en-US" dirty="0" smtClean="0"/>
              <a:t/>
            </a:r>
            <a:br>
              <a:rPr lang="en-US" dirty="0" smtClean="0"/>
            </a:br>
            <a:r>
              <a:rPr lang="en-US" dirty="0" smtClean="0"/>
              <a:t>One who is slack in his work is brother to one who destroys. (NIV)</a:t>
            </a:r>
          </a:p>
          <a:p>
            <a:r>
              <a:rPr lang="en-US" b="1" dirty="0" smtClean="0"/>
              <a:t>Ecclesiastes 9:10</a:t>
            </a:r>
            <a:r>
              <a:rPr lang="en-US" dirty="0" smtClean="0"/>
              <a:t/>
            </a:r>
            <a:br>
              <a:rPr lang="en-US" dirty="0" smtClean="0"/>
            </a:br>
            <a:r>
              <a:rPr lang="en-US" dirty="0" smtClean="0"/>
              <a:t>Whatever your hand finds to do, do it with all your might, for in the realm of the dead, where you are going, there is neither working nor planning nor knowledge nor wisdom. (NIV)</a:t>
            </a:r>
          </a:p>
          <a:p>
            <a:r>
              <a:rPr lang="en-US" b="1" dirty="0" smtClean="0"/>
              <a:t>Colossians 3:23</a:t>
            </a:r>
            <a:r>
              <a:rPr lang="en-US" dirty="0" smtClean="0"/>
              <a:t/>
            </a:r>
            <a:br>
              <a:rPr lang="en-US" dirty="0" smtClean="0"/>
            </a:br>
            <a:r>
              <a:rPr lang="en-US" dirty="0" smtClean="0"/>
              <a:t>Whatever you do, work at it with all your heart, as working for the Lord, not for human masters, (NIV)</a:t>
            </a:r>
          </a:p>
          <a:p>
            <a:r>
              <a:rPr lang="en-US" b="1" dirty="0" smtClean="0"/>
              <a:t>Proverbs 12:11</a:t>
            </a:r>
            <a:r>
              <a:rPr lang="en-US" dirty="0" smtClean="0"/>
              <a:t/>
            </a:r>
            <a:br>
              <a:rPr lang="en-US" dirty="0" smtClean="0"/>
            </a:br>
            <a:r>
              <a:rPr lang="en-US" dirty="0" smtClean="0"/>
              <a:t>Those who work their land will have abundant food, but those who chase fantasies have no sense. (NIV)</a:t>
            </a:r>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a:t>
            </a:fld>
            <a:endParaRPr lang="en-US"/>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Comic Sans MS" pitchFamily="66" charset="0"/>
              </a:rPr>
              <a:t>The Duties of the Directorate</a:t>
            </a:r>
            <a:r>
              <a:rPr lang="en-US" sz="4000" dirty="0" smtClean="0">
                <a:latin typeface="Comic Sans MS" pitchFamily="66" charset="0"/>
              </a:rPr>
              <a:t>:</a:t>
            </a:r>
            <a:endParaRPr lang="en-US" sz="4000" dirty="0">
              <a:latin typeface="Comic Sans MS" pitchFamily="66" charset="0"/>
            </a:endParaRPr>
          </a:p>
        </p:txBody>
      </p:sp>
      <p:sp>
        <p:nvSpPr>
          <p:cNvPr id="3" name="Content Placeholder 2"/>
          <p:cNvSpPr>
            <a:spLocks noGrp="1"/>
          </p:cNvSpPr>
          <p:nvPr>
            <p:ph idx="1"/>
          </p:nvPr>
        </p:nvSpPr>
        <p:spPr/>
        <p:txBody>
          <a:bodyPr>
            <a:normAutofit fontScale="77500" lnSpcReduction="20000"/>
          </a:bodyPr>
          <a:lstStyle/>
          <a:p>
            <a:pPr lvl="0"/>
            <a:r>
              <a:rPr lang="en-US" dirty="0" smtClean="0"/>
              <a:t>To process, monitor and control the </a:t>
            </a:r>
            <a:r>
              <a:rPr lang="en-US" b="1" dirty="0" smtClean="0">
                <a:latin typeface="Comic Sans MS" pitchFamily="66" charset="0"/>
              </a:rPr>
              <a:t>Quality Standards </a:t>
            </a:r>
            <a:r>
              <a:rPr lang="en-US" dirty="0" smtClean="0"/>
              <a:t>documentation.</a:t>
            </a:r>
          </a:p>
          <a:p>
            <a:pPr lvl="0">
              <a:buNone/>
            </a:pPr>
            <a:endParaRPr lang="en-US" dirty="0" smtClean="0"/>
          </a:p>
          <a:p>
            <a:pPr lvl="0"/>
            <a:r>
              <a:rPr lang="en-US" dirty="0" smtClean="0"/>
              <a:t>To assess management effectiveness and monitor </a:t>
            </a:r>
            <a:r>
              <a:rPr lang="en-US" b="1" dirty="0" smtClean="0">
                <a:latin typeface="Comic Sans MS" pitchFamily="66" charset="0"/>
              </a:rPr>
              <a:t>Quality Improvement System</a:t>
            </a:r>
            <a:r>
              <a:rPr lang="en-US" dirty="0" smtClean="0"/>
              <a:t> Information reports submitted.</a:t>
            </a:r>
          </a:p>
          <a:p>
            <a:pPr lvl="0">
              <a:buNone/>
            </a:pPr>
            <a:endParaRPr lang="en-US" dirty="0" smtClean="0"/>
          </a:p>
          <a:p>
            <a:pPr lvl="0"/>
            <a:r>
              <a:rPr lang="en-US" dirty="0" smtClean="0"/>
              <a:t>To monitor progress </a:t>
            </a:r>
            <a:r>
              <a:rPr lang="en-US" b="1" dirty="0" smtClean="0">
                <a:latin typeface="Comic Sans MS" pitchFamily="66" charset="0"/>
              </a:rPr>
              <a:t>improvement projects </a:t>
            </a:r>
            <a:r>
              <a:rPr lang="en-US" dirty="0" smtClean="0"/>
              <a:t>and ensure targets are met in accordance with the </a:t>
            </a:r>
            <a:r>
              <a:rPr lang="en-US" b="1" dirty="0" smtClean="0">
                <a:latin typeface="Comic Sans MS" pitchFamily="66" charset="0"/>
              </a:rPr>
              <a:t>Development Plan </a:t>
            </a:r>
            <a:r>
              <a:rPr lang="en-US" dirty="0" smtClean="0"/>
              <a:t>of BIU.</a:t>
            </a:r>
          </a:p>
          <a:p>
            <a:pPr lvl="0">
              <a:buNone/>
            </a:pPr>
            <a:endParaRPr lang="en-US" dirty="0" smtClean="0"/>
          </a:p>
          <a:p>
            <a:pPr lvl="0"/>
            <a:r>
              <a:rPr lang="en-US" dirty="0" smtClean="0"/>
              <a:t>To plan </a:t>
            </a:r>
            <a:r>
              <a:rPr lang="en-US" b="1" dirty="0" smtClean="0">
                <a:latin typeface="Comic Sans MS" pitchFamily="66" charset="0"/>
              </a:rPr>
              <a:t>training requirements </a:t>
            </a:r>
            <a:r>
              <a:rPr lang="en-US" dirty="0" smtClean="0"/>
              <a:t>for Quality Programme within BIU.</a:t>
            </a:r>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20</a:t>
            </a:fld>
            <a:endParaRPr lang="en-US"/>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omic Sans MS" pitchFamily="66" charset="0"/>
              </a:rPr>
              <a:t>The Duties of the Directorate:</a:t>
            </a:r>
            <a:endParaRPr lang="en-US" b="1" dirty="0">
              <a:latin typeface="Comic Sans MS" pitchFamily="66" charset="0"/>
            </a:endParaRPr>
          </a:p>
        </p:txBody>
      </p:sp>
      <p:sp>
        <p:nvSpPr>
          <p:cNvPr id="3" name="Content Placeholder 2"/>
          <p:cNvSpPr>
            <a:spLocks noGrp="1"/>
          </p:cNvSpPr>
          <p:nvPr>
            <p:ph idx="1"/>
          </p:nvPr>
        </p:nvSpPr>
        <p:spPr/>
        <p:txBody>
          <a:bodyPr>
            <a:normAutofit fontScale="77500" lnSpcReduction="20000"/>
          </a:bodyPr>
          <a:lstStyle/>
          <a:p>
            <a:r>
              <a:rPr lang="en-US" dirty="0" smtClean="0"/>
              <a:t>To provide </a:t>
            </a:r>
            <a:r>
              <a:rPr lang="en-US" b="1" dirty="0" smtClean="0">
                <a:latin typeface="Comic Sans MS" pitchFamily="66" charset="0"/>
              </a:rPr>
              <a:t>training in Internal and External Quality Standards</a:t>
            </a:r>
            <a:r>
              <a:rPr lang="en-US" dirty="0" smtClean="0">
                <a:latin typeface="Comic Sans MS" pitchFamily="66" charset="0"/>
              </a:rPr>
              <a:t> </a:t>
            </a:r>
            <a:r>
              <a:rPr lang="en-US" dirty="0" smtClean="0"/>
              <a:t>approved by BIU.</a:t>
            </a:r>
          </a:p>
          <a:p>
            <a:pPr>
              <a:buNone/>
            </a:pPr>
            <a:endParaRPr lang="en-US" dirty="0" smtClean="0"/>
          </a:p>
          <a:p>
            <a:pPr lvl="0"/>
            <a:r>
              <a:rPr lang="en-US" dirty="0" smtClean="0"/>
              <a:t>To implement </a:t>
            </a:r>
            <a:r>
              <a:rPr lang="en-US" b="1" dirty="0" smtClean="0">
                <a:latin typeface="Comic Sans MS" pitchFamily="66" charset="0"/>
              </a:rPr>
              <a:t>benchmarking</a:t>
            </a:r>
            <a:r>
              <a:rPr lang="en-US" dirty="0" smtClean="0"/>
              <a:t> as a tool in quality improvement.</a:t>
            </a:r>
          </a:p>
          <a:p>
            <a:pPr lvl="0">
              <a:buNone/>
            </a:pPr>
            <a:endParaRPr lang="en-US" dirty="0" smtClean="0"/>
          </a:p>
          <a:p>
            <a:pPr lvl="0"/>
            <a:r>
              <a:rPr lang="en-US" dirty="0" smtClean="0"/>
              <a:t>To monitor </a:t>
            </a:r>
            <a:r>
              <a:rPr lang="en-US" b="1" dirty="0" smtClean="0">
                <a:latin typeface="Comic Sans MS" pitchFamily="66" charset="0"/>
              </a:rPr>
              <a:t>conformance and / or non-conformance </a:t>
            </a:r>
            <a:r>
              <a:rPr lang="en-US" dirty="0" smtClean="0"/>
              <a:t>to the quality programme and ensure that appropriate corrective measures are done.</a:t>
            </a:r>
          </a:p>
          <a:p>
            <a:pPr lvl="0">
              <a:buNone/>
            </a:pPr>
            <a:endParaRPr lang="en-US" dirty="0" smtClean="0"/>
          </a:p>
          <a:p>
            <a:pPr lvl="0"/>
            <a:r>
              <a:rPr lang="en-US" dirty="0" smtClean="0"/>
              <a:t>To </a:t>
            </a:r>
            <a:r>
              <a:rPr lang="en-US" b="1" dirty="0" smtClean="0">
                <a:latin typeface="Comic Sans MS" pitchFamily="66" charset="0"/>
              </a:rPr>
              <a:t>plan</a:t>
            </a:r>
            <a:r>
              <a:rPr lang="en-US" dirty="0" smtClean="0"/>
              <a:t> for future direction towards NUC Accreditation and Resource Verification Programme</a:t>
            </a:r>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21</a:t>
            </a:fld>
            <a:endParaRPr lang="en-US"/>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Comic Sans MS" pitchFamily="66" charset="0"/>
              </a:rPr>
              <a:t>Implementation  </a:t>
            </a:r>
            <a:br>
              <a:rPr lang="en-US" sz="3600" b="1" dirty="0" smtClean="0">
                <a:latin typeface="Comic Sans MS" pitchFamily="66" charset="0"/>
              </a:rPr>
            </a:br>
            <a:r>
              <a:rPr lang="en-US" sz="3600" b="1" dirty="0" smtClean="0">
                <a:latin typeface="Comic Sans MS" pitchFamily="66" charset="0"/>
              </a:rPr>
              <a:t>(2) Quality Standards</a:t>
            </a:r>
            <a:endParaRPr lang="en-US" sz="3600" dirty="0">
              <a:latin typeface="Comic Sans MS" pitchFamily="66" charset="0"/>
            </a:endParaRPr>
          </a:p>
        </p:txBody>
      </p:sp>
      <p:sp>
        <p:nvSpPr>
          <p:cNvPr id="3" name="Content Placeholder 2"/>
          <p:cNvSpPr>
            <a:spLocks noGrp="1"/>
          </p:cNvSpPr>
          <p:nvPr>
            <p:ph idx="1"/>
          </p:nvPr>
        </p:nvSpPr>
        <p:spPr/>
        <p:txBody>
          <a:bodyPr>
            <a:normAutofit/>
          </a:bodyPr>
          <a:lstStyle/>
          <a:p>
            <a:endParaRPr lang="en-US" sz="3000" dirty="0" smtClean="0"/>
          </a:p>
          <a:p>
            <a:r>
              <a:rPr lang="en-US" sz="2800" dirty="0" smtClean="0"/>
              <a:t>Implementation of </a:t>
            </a:r>
            <a:r>
              <a:rPr lang="en-US" sz="2800" b="1" dirty="0" smtClean="0">
                <a:latin typeface="Comic Sans MS" pitchFamily="66" charset="0"/>
              </a:rPr>
              <a:t>TQM</a:t>
            </a:r>
            <a:r>
              <a:rPr lang="en-US" sz="2800" dirty="0" smtClean="0"/>
              <a:t> relies on the use of </a:t>
            </a:r>
            <a:r>
              <a:rPr lang="en-US" sz="2800" b="1" dirty="0" smtClean="0">
                <a:latin typeface="Comic Sans MS" pitchFamily="66" charset="0"/>
              </a:rPr>
              <a:t>QUALITY STANDARDS</a:t>
            </a:r>
            <a:r>
              <a:rPr lang="en-US" sz="2800" dirty="0" smtClean="0">
                <a:latin typeface="Comic Sans MS" pitchFamily="66" charset="0"/>
              </a:rPr>
              <a:t>  </a:t>
            </a:r>
            <a:r>
              <a:rPr lang="en-US" sz="2800" dirty="0" smtClean="0"/>
              <a:t>established  by the Institution  and by an External Body acceptable to the Institution.</a:t>
            </a:r>
          </a:p>
          <a:p>
            <a:endParaRPr lang="en-US" sz="2800" dirty="0" smtClean="0"/>
          </a:p>
          <a:p>
            <a:r>
              <a:rPr lang="en-US" sz="2800" dirty="0" smtClean="0"/>
              <a:t>These sets of </a:t>
            </a:r>
            <a:r>
              <a:rPr lang="en-US" sz="2800" b="1" dirty="0" smtClean="0">
                <a:latin typeface="Comic Sans MS" pitchFamily="66" charset="0"/>
              </a:rPr>
              <a:t>STANDARDS</a:t>
            </a:r>
            <a:r>
              <a:rPr lang="en-US" sz="2800" dirty="0" smtClean="0"/>
              <a:t>  should be incorporated in the </a:t>
            </a:r>
            <a:r>
              <a:rPr lang="en-US" sz="2800" b="1" dirty="0" smtClean="0">
                <a:latin typeface="Comic Sans MS" pitchFamily="66" charset="0"/>
              </a:rPr>
              <a:t>Quality Manuals </a:t>
            </a:r>
            <a:r>
              <a:rPr lang="en-US" sz="2800" dirty="0" smtClean="0"/>
              <a:t>of the Institution. </a:t>
            </a:r>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22</a:t>
            </a:fld>
            <a:endParaRPr lang="en-US"/>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omic Sans MS" pitchFamily="66" charset="0"/>
              </a:rPr>
              <a:t>Implementation:  </a:t>
            </a:r>
            <a:br>
              <a:rPr lang="en-US" sz="3200" b="1" dirty="0" smtClean="0">
                <a:latin typeface="Comic Sans MS" pitchFamily="66" charset="0"/>
              </a:rPr>
            </a:br>
            <a:r>
              <a:rPr lang="en-US" sz="3200" b="1" dirty="0" smtClean="0">
                <a:latin typeface="Comic Sans MS" pitchFamily="66" charset="0"/>
              </a:rPr>
              <a:t>(3) LEVEL OF SERVICE INDICATORS</a:t>
            </a:r>
            <a:endParaRPr lang="en-US" sz="3200" dirty="0">
              <a:latin typeface="Comic Sans MS" pitchFamily="66" charset="0"/>
            </a:endParaRPr>
          </a:p>
        </p:txBody>
      </p:sp>
      <p:sp>
        <p:nvSpPr>
          <p:cNvPr id="3" name="Content Placeholder 2"/>
          <p:cNvSpPr>
            <a:spLocks noGrp="1"/>
          </p:cNvSpPr>
          <p:nvPr>
            <p:ph idx="1"/>
          </p:nvPr>
        </p:nvSpPr>
        <p:spPr/>
        <p:txBody>
          <a:bodyPr>
            <a:normAutofit/>
          </a:bodyPr>
          <a:lstStyle/>
          <a:p>
            <a:endParaRPr lang="en-US" dirty="0" smtClean="0"/>
          </a:p>
          <a:p>
            <a:pPr>
              <a:buNone/>
            </a:pPr>
            <a:r>
              <a:rPr lang="en-US" dirty="0" smtClean="0"/>
              <a:t>	</a:t>
            </a:r>
            <a:r>
              <a:rPr lang="en-US" sz="2500" dirty="0" smtClean="0"/>
              <a:t>The sets of Quality Standards will have their accompanying </a:t>
            </a:r>
            <a:r>
              <a:rPr lang="en-US" sz="2500" b="1" dirty="0" smtClean="0">
                <a:latin typeface="Comic Sans MS" pitchFamily="66" charset="0"/>
              </a:rPr>
              <a:t>LEVEL OF SERVICE INDICATORS</a:t>
            </a:r>
            <a:r>
              <a:rPr lang="en-US" sz="2500" dirty="0" smtClean="0"/>
              <a:t>, which represent measurable elements of services, are applicable:</a:t>
            </a:r>
          </a:p>
          <a:p>
            <a:pPr>
              <a:buNone/>
            </a:pPr>
            <a:endParaRPr lang="en-US" sz="3000" dirty="0" smtClean="0"/>
          </a:p>
          <a:p>
            <a:pPr lvl="1"/>
            <a:r>
              <a:rPr lang="en-US" sz="2600" dirty="0" smtClean="0">
                <a:latin typeface="Comic Sans MS" pitchFamily="66" charset="0"/>
              </a:rPr>
              <a:t>INTERNAL QUALITY STANDARDS</a:t>
            </a:r>
          </a:p>
          <a:p>
            <a:pPr lvl="1"/>
            <a:r>
              <a:rPr lang="en-US" sz="2600" dirty="0" smtClean="0">
                <a:latin typeface="Comic Sans MS" pitchFamily="66" charset="0"/>
              </a:rPr>
              <a:t>EXTERNAL QUALITY STANDARDS</a:t>
            </a:r>
          </a:p>
          <a:p>
            <a:pPr lvl="1"/>
            <a:r>
              <a:rPr lang="en-US" sz="2600" dirty="0" smtClean="0">
                <a:latin typeface="Comic Sans MS" pitchFamily="66" charset="0"/>
              </a:rPr>
              <a:t>POLICY AND PROCEDURE GUIDELINES (PPG)</a:t>
            </a:r>
            <a:endParaRPr lang="en-US" sz="2600" dirty="0">
              <a:latin typeface="Comic Sans MS" pitchFamily="66" charset="0"/>
            </a:endParaRPr>
          </a:p>
        </p:txBody>
      </p:sp>
      <p:sp>
        <p:nvSpPr>
          <p:cNvPr id="4" name="Slide Number Placeholder 3"/>
          <p:cNvSpPr>
            <a:spLocks noGrp="1"/>
          </p:cNvSpPr>
          <p:nvPr>
            <p:ph type="sldNum" sz="quarter" idx="12"/>
          </p:nvPr>
        </p:nvSpPr>
        <p:spPr/>
        <p:txBody>
          <a:bodyPr/>
          <a:lstStyle/>
          <a:p>
            <a:fld id="{5AA5134C-39D4-457C-8C88-4D0A79D2F38B}" type="slidenum">
              <a:rPr lang="en-US" smtClean="0"/>
              <a:pPr/>
              <a:t>23</a:t>
            </a:fld>
            <a:endParaRPr lang="en-US"/>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mic Sans MS" pitchFamily="66" charset="0"/>
              </a:rPr>
              <a:t>INTERNAL QUALITY STANDARDS</a:t>
            </a:r>
            <a:endParaRPr lang="en-US" sz="3600" b="1" dirty="0">
              <a:latin typeface="Comic Sans MS" pitchFamily="66" charset="0"/>
            </a:endParaRPr>
          </a:p>
        </p:txBody>
      </p:sp>
      <p:sp>
        <p:nvSpPr>
          <p:cNvPr id="3" name="Content Placeholder 2"/>
          <p:cNvSpPr>
            <a:spLocks noGrp="1"/>
          </p:cNvSpPr>
          <p:nvPr>
            <p:ph idx="1"/>
          </p:nvPr>
        </p:nvSpPr>
        <p:spPr/>
        <p:txBody>
          <a:bodyPr>
            <a:normAutofit fontScale="77500" lnSpcReduction="20000"/>
          </a:bodyPr>
          <a:lstStyle/>
          <a:p>
            <a:endParaRPr lang="en-US" dirty="0" smtClean="0"/>
          </a:p>
          <a:p>
            <a:pPr lvl="0">
              <a:lnSpc>
                <a:spcPct val="150000"/>
              </a:lnSpc>
              <a:buFont typeface="Wingdings" pitchFamily="2" charset="2"/>
              <a:buChar char="§"/>
            </a:pPr>
            <a:r>
              <a:rPr lang="en-US" sz="3300" dirty="0" smtClean="0"/>
              <a:t>Internal Quality Standards represent </a:t>
            </a:r>
            <a:r>
              <a:rPr lang="en-US" sz="3300" dirty="0" smtClean="0">
                <a:latin typeface="Comic Sans MS" pitchFamily="66" charset="0"/>
              </a:rPr>
              <a:t>Standards of Quality </a:t>
            </a:r>
            <a:r>
              <a:rPr lang="en-US" sz="3300" dirty="0" smtClean="0"/>
              <a:t>prepared by the instituting with full participation of the generality of staff.</a:t>
            </a:r>
          </a:p>
          <a:p>
            <a:pPr lvl="0">
              <a:lnSpc>
                <a:spcPct val="150000"/>
              </a:lnSpc>
              <a:buNone/>
            </a:pPr>
            <a:endParaRPr lang="en-US" sz="3300" dirty="0" smtClean="0"/>
          </a:p>
          <a:p>
            <a:pPr>
              <a:lnSpc>
                <a:spcPct val="150000"/>
              </a:lnSpc>
            </a:pPr>
            <a:r>
              <a:rPr lang="en-US" sz="3300" dirty="0" smtClean="0"/>
              <a:t>Many have been prepared but they should be collated, indexed and incorporated into the Institution’s Quality Manual.</a:t>
            </a:r>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24</a:t>
            </a:fld>
            <a:endParaRPr lang="en-US"/>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omic Sans MS" pitchFamily="66" charset="0"/>
              </a:rPr>
              <a:t>POLICY AND PROCEDURE GUIDELINES (PPG)</a:t>
            </a:r>
            <a:r>
              <a:rPr lang="en-US" sz="3200" dirty="0" smtClean="0">
                <a:latin typeface="Comic Sans MS" pitchFamily="66" charset="0"/>
              </a:rPr>
              <a:t>. </a:t>
            </a:r>
            <a:endParaRPr lang="en-US" sz="3200" dirty="0">
              <a:latin typeface="Comic Sans MS" pitchFamily="66" charset="0"/>
            </a:endParaRPr>
          </a:p>
        </p:txBody>
      </p:sp>
      <p:sp>
        <p:nvSpPr>
          <p:cNvPr id="3" name="Content Placeholder 2"/>
          <p:cNvSpPr>
            <a:spLocks noGrp="1"/>
          </p:cNvSpPr>
          <p:nvPr>
            <p:ph idx="1"/>
          </p:nvPr>
        </p:nvSpPr>
        <p:spPr/>
        <p:txBody>
          <a:bodyPr/>
          <a:lstStyle/>
          <a:p>
            <a:pPr lvl="0"/>
            <a:r>
              <a:rPr lang="en-US" sz="3000" dirty="0" smtClean="0"/>
              <a:t>Each process / procedures being undertaken by the Institution has to be clearly documented and the procedures clearly explained in a stepwise manner. </a:t>
            </a:r>
          </a:p>
          <a:p>
            <a:pPr lvl="0"/>
            <a:endParaRPr lang="en-US" sz="3000" dirty="0" smtClean="0"/>
          </a:p>
          <a:p>
            <a:pPr lvl="0"/>
            <a:r>
              <a:rPr lang="en-US" sz="3000" dirty="0" smtClean="0"/>
              <a:t>These PPG have to be subjected to continuous improvement activities that are not punitive but geared to detection of gaps in the process.</a:t>
            </a:r>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25</a:t>
            </a:fld>
            <a:endParaRPr lang="en-US"/>
          </a:p>
        </p:txBody>
      </p: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Comic Sans MS" pitchFamily="66" charset="0"/>
              </a:rPr>
              <a:t>POLICY AND PROCEDURE GUIDELINES</a:t>
            </a:r>
            <a:endParaRPr lang="en-US" sz="3600" b="1" dirty="0">
              <a:latin typeface="Comic Sans MS" pitchFamily="66" charset="0"/>
            </a:endParaRPr>
          </a:p>
        </p:txBody>
      </p:sp>
      <p:sp>
        <p:nvSpPr>
          <p:cNvPr id="3" name="Content Placeholder 2"/>
          <p:cNvSpPr>
            <a:spLocks noGrp="1"/>
          </p:cNvSpPr>
          <p:nvPr>
            <p:ph idx="1"/>
          </p:nvPr>
        </p:nvSpPr>
        <p:spPr/>
        <p:txBody>
          <a:bodyPr/>
          <a:lstStyle/>
          <a:p>
            <a:pPr lvl="0"/>
            <a:endParaRPr lang="en-US" sz="3000" dirty="0" smtClean="0"/>
          </a:p>
          <a:p>
            <a:pPr lvl="0"/>
            <a:r>
              <a:rPr lang="en-US" sz="3000" dirty="0" smtClean="0"/>
              <a:t>Every position in the Institution should have a well structured and detailed JOB DESCRIPTION</a:t>
            </a:r>
          </a:p>
          <a:p>
            <a:pPr lvl="0">
              <a:buNone/>
            </a:pPr>
            <a:endParaRPr lang="en-US" sz="3000" dirty="0" smtClean="0"/>
          </a:p>
          <a:p>
            <a:r>
              <a:rPr lang="en-US" dirty="0" smtClean="0"/>
              <a:t>Every Department should have an </a:t>
            </a:r>
            <a:r>
              <a:rPr lang="en-US" dirty="0" err="1" smtClean="0"/>
              <a:t>Organogram</a:t>
            </a:r>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26</a:t>
            </a:fld>
            <a:endParaRPr lang="en-US"/>
          </a:p>
        </p:txBody>
      </p:sp>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mic Sans MS" pitchFamily="66" charset="0"/>
              </a:rPr>
              <a:t>EXTERNAL QUALITY STANDARDS</a:t>
            </a:r>
            <a:endParaRPr lang="en-US" sz="3600" b="1" dirty="0">
              <a:latin typeface="Comic Sans MS" pitchFamily="66" charset="0"/>
            </a:endParaRPr>
          </a:p>
        </p:txBody>
      </p:sp>
      <p:sp>
        <p:nvSpPr>
          <p:cNvPr id="3" name="Content Placeholder 2"/>
          <p:cNvSpPr>
            <a:spLocks noGrp="1"/>
          </p:cNvSpPr>
          <p:nvPr>
            <p:ph idx="1"/>
          </p:nvPr>
        </p:nvSpPr>
        <p:spPr/>
        <p:txBody>
          <a:bodyPr>
            <a:normAutofit lnSpcReduction="10000"/>
          </a:bodyPr>
          <a:lstStyle/>
          <a:p>
            <a:pPr lvl="0">
              <a:buNone/>
            </a:pPr>
            <a:r>
              <a:rPr lang="en-US" dirty="0" smtClean="0"/>
              <a:t> </a:t>
            </a:r>
            <a:r>
              <a:rPr lang="en-US" sz="3000" dirty="0" smtClean="0"/>
              <a:t>These are externally acquired Quality Standards and may include:</a:t>
            </a:r>
          </a:p>
          <a:p>
            <a:pPr lvl="0">
              <a:buNone/>
            </a:pPr>
            <a:endParaRPr lang="en-US" sz="3000" dirty="0" smtClean="0"/>
          </a:p>
          <a:p>
            <a:pPr lvl="0"/>
            <a:r>
              <a:rPr lang="en-US" sz="3000" dirty="0" smtClean="0">
                <a:latin typeface="Comic Sans MS" pitchFamily="66" charset="0"/>
              </a:rPr>
              <a:t>NUC current sets of Standards </a:t>
            </a:r>
            <a:r>
              <a:rPr lang="en-US" sz="3000" dirty="0" smtClean="0"/>
              <a:t>governing Accreditation and Resource Verification Exercise.   </a:t>
            </a:r>
          </a:p>
          <a:p>
            <a:pPr lvl="0">
              <a:buNone/>
            </a:pPr>
            <a:r>
              <a:rPr lang="en-US" sz="3000" dirty="0" smtClean="0"/>
              <a:t>		</a:t>
            </a:r>
            <a:r>
              <a:rPr lang="en-US" sz="2400" dirty="0" smtClean="0"/>
              <a:t>Since all Higher Institution in Nigeria is under the purview 	of NUC it is mandatory that NUC sets of standards form a 	distinctive part of the Institutions Quality Manual. </a:t>
            </a:r>
          </a:p>
          <a:p>
            <a:pPr lvl="0">
              <a:buNone/>
            </a:pPr>
            <a:endParaRPr lang="en-US" sz="2400" dirty="0" smtClean="0"/>
          </a:p>
          <a:p>
            <a:pPr lvl="0"/>
            <a:r>
              <a:rPr lang="en-US" sz="3000" dirty="0" smtClean="0">
                <a:latin typeface="Comic Sans MS" pitchFamily="66" charset="0"/>
              </a:rPr>
              <a:t>BS EN ISO 9001 sets of Specification</a:t>
            </a:r>
            <a:r>
              <a:rPr lang="en-US" sz="3000" b="1" dirty="0" smtClean="0"/>
              <a:t>. </a:t>
            </a:r>
            <a:endParaRPr lang="en-US" sz="3000" dirty="0" smtClean="0"/>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27</a:t>
            </a:fld>
            <a:endParaRPr lang="en-US"/>
          </a:p>
        </p:txBody>
      </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mic Sans MS" pitchFamily="66" charset="0"/>
              </a:rPr>
              <a:t>TQM AUDIT TEAM</a:t>
            </a:r>
            <a:endParaRPr lang="en-US" sz="3600" b="1" dirty="0">
              <a:latin typeface="Comic Sans MS" pitchFamily="66" charset="0"/>
            </a:endParaRPr>
          </a:p>
        </p:txBody>
      </p:sp>
      <p:sp>
        <p:nvSpPr>
          <p:cNvPr id="3" name="Content Placeholder 2"/>
          <p:cNvSpPr>
            <a:spLocks noGrp="1"/>
          </p:cNvSpPr>
          <p:nvPr>
            <p:ph idx="1"/>
          </p:nvPr>
        </p:nvSpPr>
        <p:spPr/>
        <p:txBody>
          <a:bodyPr>
            <a:normAutofit fontScale="92500"/>
          </a:bodyPr>
          <a:lstStyle/>
          <a:p>
            <a:r>
              <a:rPr lang="en-US" sz="3000" dirty="0" smtClean="0"/>
              <a:t>The Quality System has to be periodically audited to check for “gaps” and for continuous improvement.</a:t>
            </a:r>
          </a:p>
          <a:p>
            <a:endParaRPr lang="en-US" sz="1800" dirty="0" smtClean="0"/>
          </a:p>
          <a:p>
            <a:r>
              <a:rPr lang="en-US" sz="3000" dirty="0" smtClean="0"/>
              <a:t>Auditing of the Quality System is distinct and not to be confused with the typical Accounts Auditing. Rather the TQM audit is fashioned along the format of the typical NUC Accreditation process. </a:t>
            </a:r>
          </a:p>
          <a:p>
            <a:pPr>
              <a:buNone/>
            </a:pPr>
            <a:endParaRPr lang="en-US" sz="3000" dirty="0" smtClean="0"/>
          </a:p>
          <a:p>
            <a:r>
              <a:rPr lang="en-US" sz="3000" dirty="0" smtClean="0"/>
              <a:t>There should be a Team of trained and experienced TQM Auditors in place.</a:t>
            </a:r>
            <a:endParaRPr lang="en-US" sz="3000"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28</a:t>
            </a:fld>
            <a:endParaRPr lang="en-US"/>
          </a:p>
        </p:txBody>
      </p:sp>
    </p:spTree>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omic Sans MS" pitchFamily="66" charset="0"/>
              </a:rPr>
              <a:t>TQM AUDIT TEAM: membership</a:t>
            </a:r>
            <a:endParaRPr lang="en-US" sz="3600" b="1" dirty="0"/>
          </a:p>
        </p:txBody>
      </p:sp>
      <p:sp>
        <p:nvSpPr>
          <p:cNvPr id="3" name="Content Placeholder 2"/>
          <p:cNvSpPr>
            <a:spLocks noGrp="1"/>
          </p:cNvSpPr>
          <p:nvPr>
            <p:ph idx="1"/>
          </p:nvPr>
        </p:nvSpPr>
        <p:spPr/>
        <p:txBody>
          <a:bodyPr>
            <a:normAutofit/>
          </a:bodyPr>
          <a:lstStyle/>
          <a:p>
            <a:pPr lvl="0"/>
            <a:r>
              <a:rPr lang="en-US" sz="3000" dirty="0" smtClean="0"/>
              <a:t>Membership of the Audit Team should be drawn from across all cadres of members of staff. </a:t>
            </a:r>
          </a:p>
          <a:p>
            <a:pPr lvl="0">
              <a:buNone/>
            </a:pPr>
            <a:r>
              <a:rPr lang="en-US" dirty="0" smtClean="0"/>
              <a:t>		</a:t>
            </a:r>
          </a:p>
          <a:p>
            <a:pPr lvl="0">
              <a:lnSpc>
                <a:spcPct val="150000"/>
              </a:lnSpc>
              <a:buNone/>
            </a:pPr>
            <a:r>
              <a:rPr lang="en-US" sz="2400" dirty="0" smtClean="0"/>
              <a:t>		It is however suggested that the cognate experience of 	members of the academic staff who have been involved 	in NUC Accreditation, should be strongly exploited. 	Therefore such members should be encouraged to 	volunteer as members of the TQM Audit Team.</a:t>
            </a:r>
          </a:p>
          <a:p>
            <a:endParaRPr lang="en-US"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29</a:t>
            </a:fld>
            <a:endParaRPr lang="en-US"/>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A5134C-39D4-457C-8C88-4D0A79D2F38B}" type="slidenum">
              <a:rPr lang="en-US" smtClean="0"/>
              <a:pPr/>
              <a:t>3</a:t>
            </a:fld>
            <a:endParaRPr lang="en-US"/>
          </a:p>
        </p:txBody>
      </p:sp>
      <p:sp>
        <p:nvSpPr>
          <p:cNvPr id="3" name="TextBox 2"/>
          <p:cNvSpPr txBox="1"/>
          <p:nvPr/>
        </p:nvSpPr>
        <p:spPr>
          <a:xfrm>
            <a:off x="914400" y="609600"/>
            <a:ext cx="7797840" cy="5170646"/>
          </a:xfrm>
          <a:prstGeom prst="rect">
            <a:avLst/>
          </a:prstGeom>
          <a:noFill/>
        </p:spPr>
        <p:txBody>
          <a:bodyPr wrap="none" rtlCol="0">
            <a:spAutoFit/>
          </a:bodyPr>
          <a:lstStyle/>
          <a:p>
            <a:r>
              <a:rPr lang="en-US" sz="2400" dirty="0" smtClean="0"/>
              <a:t>Benson Idahosa University is a </a:t>
            </a:r>
            <a:r>
              <a:rPr lang="en-US" sz="2400" b="1" dirty="0" smtClean="0">
                <a:latin typeface="Comic Sans MS" pitchFamily="66" charset="0"/>
              </a:rPr>
              <a:t>FAITH driven </a:t>
            </a:r>
            <a:r>
              <a:rPr lang="en-US" sz="2400" dirty="0" smtClean="0"/>
              <a:t>institution</a:t>
            </a:r>
          </a:p>
          <a:p>
            <a:r>
              <a:rPr lang="en-US" sz="2400" dirty="0" smtClean="0"/>
              <a:t>propelled and guided by the teachings from the BIBLE. </a:t>
            </a:r>
          </a:p>
          <a:p>
            <a:endParaRPr lang="en-US" sz="2400" dirty="0" smtClean="0"/>
          </a:p>
          <a:p>
            <a:r>
              <a:rPr lang="en-US" sz="2400" dirty="0" smtClean="0"/>
              <a:t>Staff members are motivated to be </a:t>
            </a:r>
            <a:r>
              <a:rPr lang="en-US" sz="2400" b="1" dirty="0" smtClean="0"/>
              <a:t>Christ-like</a:t>
            </a:r>
          </a:p>
          <a:p>
            <a:r>
              <a:rPr lang="en-US" sz="2400" dirty="0" smtClean="0"/>
              <a:t> and to aspire to have the </a:t>
            </a:r>
            <a:r>
              <a:rPr lang="en-US" sz="2400" b="1" dirty="0" smtClean="0"/>
              <a:t>QUALITY of Christ </a:t>
            </a:r>
          </a:p>
          <a:p>
            <a:endParaRPr lang="en-US" sz="2400" dirty="0" smtClean="0"/>
          </a:p>
          <a:p>
            <a:r>
              <a:rPr lang="en-US" sz="2400" dirty="0" smtClean="0"/>
              <a:t>The bible is the greatest book on QUALITY and it is evident</a:t>
            </a:r>
          </a:p>
          <a:p>
            <a:r>
              <a:rPr lang="en-US" sz="2400" dirty="0" smtClean="0"/>
              <a:t> that Quality has always been part of the culture of BIU.</a:t>
            </a:r>
          </a:p>
          <a:p>
            <a:endParaRPr lang="en-US" sz="2400" dirty="0" smtClean="0"/>
          </a:p>
          <a:p>
            <a:r>
              <a:rPr lang="en-US" sz="2400" dirty="0" smtClean="0"/>
              <a:t>This presentation is not to advocate a culture shift or change </a:t>
            </a:r>
          </a:p>
          <a:p>
            <a:r>
              <a:rPr lang="en-US" sz="2400" dirty="0" smtClean="0"/>
              <a:t>but rather to introduce tools that can be used to </a:t>
            </a:r>
            <a:r>
              <a:rPr lang="en-US" sz="2400" dirty="0" smtClean="0">
                <a:latin typeface="Comic Sans MS" pitchFamily="66" charset="0"/>
              </a:rPr>
              <a:t>propagate</a:t>
            </a:r>
          </a:p>
          <a:p>
            <a:r>
              <a:rPr lang="en-US" sz="2400" dirty="0" smtClean="0">
                <a:latin typeface="Comic Sans MS" pitchFamily="66" charset="0"/>
              </a:rPr>
              <a:t> this quality in our WORK CULTURE </a:t>
            </a:r>
            <a:r>
              <a:rPr lang="en-US" sz="2400" dirty="0" smtClean="0"/>
              <a:t>that will lead to an </a:t>
            </a:r>
          </a:p>
          <a:p>
            <a:r>
              <a:rPr lang="en-US" sz="2400" b="1" dirty="0" smtClean="0">
                <a:latin typeface="Comic Sans MS" pitchFamily="66" charset="0"/>
              </a:rPr>
              <a:t>Institution-wide quality culture spread</a:t>
            </a:r>
            <a:r>
              <a:rPr lang="en-US" sz="2400" dirty="0" smtClean="0"/>
              <a:t>.</a:t>
            </a:r>
          </a:p>
          <a:p>
            <a:endParaRPr lang="en-US" dirty="0"/>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omic Sans MS" pitchFamily="66" charset="0"/>
              </a:rPr>
              <a:t>TQM AUDIT TEAM: function</a:t>
            </a:r>
            <a:endParaRPr lang="en-US" b="1" dirty="0"/>
          </a:p>
        </p:txBody>
      </p:sp>
      <p:sp>
        <p:nvSpPr>
          <p:cNvPr id="3" name="Content Placeholder 2"/>
          <p:cNvSpPr>
            <a:spLocks noGrp="1"/>
          </p:cNvSpPr>
          <p:nvPr>
            <p:ph idx="1"/>
          </p:nvPr>
        </p:nvSpPr>
        <p:spPr/>
        <p:txBody>
          <a:bodyPr>
            <a:noAutofit/>
          </a:bodyPr>
          <a:lstStyle/>
          <a:p>
            <a:pPr lvl="0"/>
            <a:r>
              <a:rPr lang="en-US" sz="2800" dirty="0" smtClean="0"/>
              <a:t>To carry out the CHECK /STUDY function of the PDCA cycle periodically - Observe, question, verify against records / evidence</a:t>
            </a:r>
          </a:p>
          <a:p>
            <a:pPr lvl="0">
              <a:buNone/>
            </a:pPr>
            <a:endParaRPr lang="en-US" sz="2800" dirty="0" smtClean="0"/>
          </a:p>
          <a:p>
            <a:r>
              <a:rPr lang="en-US" sz="2800" dirty="0" smtClean="0"/>
              <a:t>To ensure that the Internal and External Quality Standards are in place and are being implemented</a:t>
            </a:r>
          </a:p>
          <a:p>
            <a:pPr>
              <a:buNone/>
            </a:pPr>
            <a:endParaRPr lang="en-US" sz="2800" dirty="0" smtClean="0"/>
          </a:p>
          <a:p>
            <a:r>
              <a:rPr lang="en-US" sz="2800" dirty="0" smtClean="0"/>
              <a:t>To make recommendations on continuous quality improvement strategies - Record Findings, discrepancies, and level of compliance </a:t>
            </a:r>
            <a:endParaRPr lang="en-US" sz="2800"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30</a:t>
            </a:fld>
            <a:endParaRPr lang="en-US"/>
          </a:p>
        </p:txBody>
      </p:sp>
    </p:spTree>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A5134C-39D4-457C-8C88-4D0A79D2F38B}" type="slidenum">
              <a:rPr lang="en-US" smtClean="0"/>
              <a:pPr/>
              <a:t>31</a:t>
            </a:fld>
            <a:endParaRPr lang="en-US"/>
          </a:p>
        </p:txBody>
      </p:sp>
      <p:sp>
        <p:nvSpPr>
          <p:cNvPr id="3" name="TextBox 2"/>
          <p:cNvSpPr txBox="1"/>
          <p:nvPr/>
        </p:nvSpPr>
        <p:spPr>
          <a:xfrm>
            <a:off x="1676400" y="2209800"/>
            <a:ext cx="4525598" cy="1200329"/>
          </a:xfrm>
          <a:prstGeom prst="rect">
            <a:avLst/>
          </a:prstGeom>
          <a:noFill/>
        </p:spPr>
        <p:txBody>
          <a:bodyPr wrap="none" rtlCol="0">
            <a:spAutoFit/>
          </a:bodyPr>
          <a:lstStyle/>
          <a:p>
            <a:r>
              <a:rPr lang="en-US" sz="7200" dirty="0" smtClean="0">
                <a:latin typeface="Comic Sans MS" pitchFamily="66" charset="0"/>
              </a:rPr>
              <a:t>Thank you</a:t>
            </a:r>
            <a:endParaRPr lang="en-US" sz="7200" dirty="0">
              <a:latin typeface="Comic Sans MS" pitchFamily="66" charset="0"/>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A5134C-39D4-457C-8C88-4D0A79D2F38B}" type="slidenum">
              <a:rPr lang="en-US" smtClean="0"/>
              <a:pPr/>
              <a:t>4</a:t>
            </a:fld>
            <a:endParaRPr lang="en-US"/>
          </a:p>
        </p:txBody>
      </p:sp>
      <p:sp>
        <p:nvSpPr>
          <p:cNvPr id="3" name="TextBox 2"/>
          <p:cNvSpPr txBox="1"/>
          <p:nvPr/>
        </p:nvSpPr>
        <p:spPr>
          <a:xfrm>
            <a:off x="685800" y="1066800"/>
            <a:ext cx="7088222" cy="5262979"/>
          </a:xfrm>
          <a:prstGeom prst="rect">
            <a:avLst/>
          </a:prstGeom>
          <a:noFill/>
        </p:spPr>
        <p:txBody>
          <a:bodyPr wrap="none" rtlCol="0">
            <a:spAutoFit/>
          </a:bodyPr>
          <a:lstStyle/>
          <a:p>
            <a:r>
              <a:rPr lang="en-US" sz="2400" dirty="0" smtClean="0"/>
              <a:t>The greatest influence / modulator of our Work Culture</a:t>
            </a:r>
          </a:p>
          <a:p>
            <a:r>
              <a:rPr lang="en-US" sz="2400" dirty="0" smtClean="0"/>
              <a:t>Is the </a:t>
            </a:r>
            <a:r>
              <a:rPr lang="en-US" sz="2400" b="1" dirty="0" smtClean="0">
                <a:latin typeface="Comic Sans MS" pitchFamily="66" charset="0"/>
              </a:rPr>
              <a:t>Morning Devotionals </a:t>
            </a:r>
            <a:r>
              <a:rPr lang="en-US" sz="2400" dirty="0" smtClean="0"/>
              <a:t>– representing</a:t>
            </a:r>
          </a:p>
          <a:p>
            <a:r>
              <a:rPr lang="en-US" sz="2400" dirty="0" smtClean="0"/>
              <a:t> teachings from the Bible and the </a:t>
            </a:r>
            <a:r>
              <a:rPr lang="en-US" sz="2400" b="1" dirty="0" smtClean="0">
                <a:latin typeface="Comic Sans MS" pitchFamily="66" charset="0"/>
              </a:rPr>
              <a:t>WORD of God</a:t>
            </a:r>
            <a:r>
              <a:rPr lang="en-US" sz="2400" dirty="0" smtClean="0"/>
              <a:t>.</a:t>
            </a:r>
          </a:p>
          <a:p>
            <a:endParaRPr lang="en-US" sz="2400" dirty="0" smtClean="0"/>
          </a:p>
          <a:p>
            <a:r>
              <a:rPr lang="en-US" sz="2400" dirty="0" smtClean="0"/>
              <a:t>Most striking  influence is felt when what has</a:t>
            </a:r>
          </a:p>
          <a:p>
            <a:r>
              <a:rPr lang="en-US" sz="2400" dirty="0" smtClean="0"/>
              <a:t> been imbibed is transposed to the work environment. </a:t>
            </a:r>
          </a:p>
          <a:p>
            <a:endParaRPr lang="en-US" sz="2400" dirty="0" smtClean="0"/>
          </a:p>
          <a:p>
            <a:r>
              <a:rPr lang="en-US" sz="2400" dirty="0" smtClean="0"/>
              <a:t>However, What has been imbibed need consolidation</a:t>
            </a:r>
          </a:p>
          <a:p>
            <a:r>
              <a:rPr lang="en-US" sz="2400" dirty="0" smtClean="0"/>
              <a:t>and a Continuum to all facets of the work environment.</a:t>
            </a:r>
          </a:p>
          <a:p>
            <a:endParaRPr lang="en-US" sz="2400" dirty="0" smtClean="0"/>
          </a:p>
          <a:p>
            <a:r>
              <a:rPr lang="en-US" sz="2400" dirty="0" smtClean="0"/>
              <a:t>The similarity of format / platform of the </a:t>
            </a:r>
          </a:p>
          <a:p>
            <a:r>
              <a:rPr lang="en-US" sz="2400" dirty="0" smtClean="0"/>
              <a:t>Morning Devotional with that advocated by the </a:t>
            </a:r>
          </a:p>
          <a:p>
            <a:r>
              <a:rPr lang="en-US" sz="2400" b="1" dirty="0" smtClean="0">
                <a:latin typeface="Comic Sans MS" pitchFamily="66" charset="0"/>
              </a:rPr>
              <a:t>TQM principle </a:t>
            </a:r>
            <a:r>
              <a:rPr lang="en-US" sz="2400" dirty="0" smtClean="0"/>
              <a:t>is note worthy – hence the link in</a:t>
            </a:r>
          </a:p>
          <a:p>
            <a:r>
              <a:rPr lang="en-US" sz="2400" dirty="0" smtClean="0"/>
              <a:t>this presentation. </a:t>
            </a:r>
            <a:endParaRPr lang="en-US" sz="240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Comic Sans MS" pitchFamily="66" charset="0"/>
              </a:rPr>
              <a:t>Quality-focused strategy</a:t>
            </a:r>
            <a:endParaRPr lang="en-US" sz="3600" b="1" dirty="0">
              <a:latin typeface="Comic Sans MS" pitchFamily="66" charset="0"/>
            </a:endParaRPr>
          </a:p>
        </p:txBody>
      </p:sp>
      <p:sp>
        <p:nvSpPr>
          <p:cNvPr id="3" name="Content Placeholder 2"/>
          <p:cNvSpPr>
            <a:spLocks noGrp="1"/>
          </p:cNvSpPr>
          <p:nvPr>
            <p:ph idx="1"/>
          </p:nvPr>
        </p:nvSpPr>
        <p:spPr/>
        <p:txBody>
          <a:bodyPr>
            <a:normAutofit fontScale="40000" lnSpcReduction="20000"/>
          </a:bodyPr>
          <a:lstStyle/>
          <a:p>
            <a:r>
              <a:rPr lang="en-US" sz="7000" dirty="0" smtClean="0"/>
              <a:t>The Japan’s secret weapon for success has been their passion for quality</a:t>
            </a:r>
          </a:p>
          <a:p>
            <a:r>
              <a:rPr lang="en-US" sz="7000" dirty="0" smtClean="0"/>
              <a:t>They talk quality ,dream quality, breath quality</a:t>
            </a:r>
          </a:p>
          <a:p>
            <a:r>
              <a:rPr lang="en-US" sz="7000" dirty="0" smtClean="0"/>
              <a:t>They learnt from such Quality gurus as:</a:t>
            </a:r>
          </a:p>
          <a:p>
            <a:pPr>
              <a:buNone/>
            </a:pPr>
            <a:endParaRPr lang="en-US" dirty="0" smtClean="0"/>
          </a:p>
          <a:p>
            <a:pPr lvl="1"/>
            <a:r>
              <a:rPr lang="en-US" sz="4200" dirty="0" smtClean="0">
                <a:latin typeface="Comic Sans MS" pitchFamily="66" charset="0"/>
              </a:rPr>
              <a:t>Dr. W. Edward Deming </a:t>
            </a:r>
          </a:p>
          <a:p>
            <a:pPr lvl="1"/>
            <a:r>
              <a:rPr lang="en-US" sz="4200" dirty="0" smtClean="0">
                <a:latin typeface="Comic Sans MS" pitchFamily="66" charset="0"/>
              </a:rPr>
              <a:t>Dr. Joseph M. Juran</a:t>
            </a:r>
          </a:p>
          <a:p>
            <a:pPr lvl="1"/>
            <a:r>
              <a:rPr lang="en-US" sz="4200" dirty="0" smtClean="0">
                <a:latin typeface="Comic Sans MS" pitchFamily="66" charset="0"/>
              </a:rPr>
              <a:t>Kaoru Ishikawa </a:t>
            </a:r>
          </a:p>
          <a:p>
            <a:pPr lvl="1">
              <a:buNone/>
            </a:pPr>
            <a:endParaRPr lang="en-US" dirty="0" smtClean="0"/>
          </a:p>
          <a:p>
            <a:pPr lvl="1">
              <a:buNone/>
            </a:pPr>
            <a:r>
              <a:rPr lang="en-US" sz="4400" dirty="0" smtClean="0">
                <a:latin typeface="Comic Sans MS" pitchFamily="66" charset="0"/>
              </a:rPr>
              <a:t>Other countries / institutions have since followed in their footsteps –and they all use benchmarking to copy the best practices </a:t>
            </a:r>
          </a:p>
          <a:p>
            <a:pPr lvl="1">
              <a:buNone/>
            </a:pPr>
            <a:endParaRPr lang="en-US" dirty="0" smtClean="0"/>
          </a:p>
          <a:p>
            <a:pPr lvl="1">
              <a:buNone/>
            </a:pPr>
            <a:endParaRPr lang="en-US" dirty="0" smtClean="0"/>
          </a:p>
          <a:p>
            <a:pPr lvl="1">
              <a:buNone/>
            </a:pPr>
            <a:endParaRPr lang="en-US" dirty="0" smtClean="0"/>
          </a:p>
          <a:p>
            <a:pPr lvl="1">
              <a:buNone/>
            </a:pPr>
            <a:r>
              <a:rPr lang="en-US" sz="4000" b="1" i="1" dirty="0" smtClean="0"/>
              <a:t>Ref</a:t>
            </a:r>
            <a:r>
              <a:rPr lang="en-US" sz="4000" i="1" dirty="0" smtClean="0"/>
              <a:t>:  1) Deming, W. Edwards (1986). Out of the Crisis. MIT Press.</a:t>
            </a:r>
          </a:p>
          <a:p>
            <a:pPr lvl="1">
              <a:buNone/>
            </a:pPr>
            <a:r>
              <a:rPr lang="en-US" sz="4000" i="1" dirty="0" smtClean="0"/>
              <a:t>	   2) Ishikawa. K., (Lu. D. J. trans.), 1985, What is Total Quality Control?, Prentice-Hall Inc., 	    Englewood Cliffs, NJ.</a:t>
            </a:r>
          </a:p>
          <a:p>
            <a:pPr lvl="1">
              <a:buNone/>
            </a:pPr>
            <a:endParaRPr lang="en-US" sz="1600" dirty="0" smtClean="0"/>
          </a:p>
          <a:p>
            <a:pPr lvl="1">
              <a:buNone/>
            </a:pPr>
            <a:endParaRPr lang="en-US" dirty="0" smtClean="0"/>
          </a:p>
        </p:txBody>
      </p:sp>
      <p:sp>
        <p:nvSpPr>
          <p:cNvPr id="4" name="Slide Number Placeholder 3"/>
          <p:cNvSpPr>
            <a:spLocks noGrp="1"/>
          </p:cNvSpPr>
          <p:nvPr>
            <p:ph type="sldNum" sz="quarter" idx="12"/>
          </p:nvPr>
        </p:nvSpPr>
        <p:spPr/>
        <p:txBody>
          <a:bodyPr/>
          <a:lstStyle/>
          <a:p>
            <a:fld id="{5AA5134C-39D4-457C-8C88-4D0A79D2F38B}" type="slidenum">
              <a:rPr lang="en-US" smtClean="0"/>
              <a:pPr/>
              <a:t>5</a:t>
            </a:fld>
            <a:endParaRPr lang="en-US"/>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A5134C-39D4-457C-8C88-4D0A79D2F38B}" type="slidenum">
              <a:rPr lang="en-US" smtClean="0"/>
              <a:pPr/>
              <a:t>6</a:t>
            </a:fld>
            <a:endParaRPr lang="en-US"/>
          </a:p>
        </p:txBody>
      </p:sp>
      <p:sp>
        <p:nvSpPr>
          <p:cNvPr id="3" name="TextBox 2"/>
          <p:cNvSpPr txBox="1"/>
          <p:nvPr/>
        </p:nvSpPr>
        <p:spPr>
          <a:xfrm>
            <a:off x="381000" y="1066800"/>
            <a:ext cx="8196475" cy="4462760"/>
          </a:xfrm>
          <a:prstGeom prst="rect">
            <a:avLst/>
          </a:prstGeom>
          <a:noFill/>
        </p:spPr>
        <p:txBody>
          <a:bodyPr wrap="none" rtlCol="0">
            <a:spAutoFit/>
          </a:bodyPr>
          <a:lstStyle/>
          <a:p>
            <a:r>
              <a:rPr lang="en-US" sz="3000" dirty="0" smtClean="0"/>
              <a:t>Total Quality Management entails </a:t>
            </a:r>
          </a:p>
          <a:p>
            <a:r>
              <a:rPr lang="en-US" sz="3000" dirty="0" smtClean="0"/>
              <a:t> implementation of the PDCA Cycle:  That is the </a:t>
            </a:r>
          </a:p>
          <a:p>
            <a:endParaRPr lang="en-US" sz="3000" dirty="0" smtClean="0"/>
          </a:p>
          <a:p>
            <a:r>
              <a:rPr lang="en-US" sz="3000" dirty="0" smtClean="0"/>
              <a:t>   </a:t>
            </a:r>
            <a:r>
              <a:rPr lang="en-US" sz="3000" b="1" dirty="0" smtClean="0">
                <a:latin typeface="Comic Sans MS" pitchFamily="66" charset="0"/>
              </a:rPr>
              <a:t>PLAN – DO – CHECK/STUDY – ACT </a:t>
            </a:r>
            <a:r>
              <a:rPr lang="en-US" sz="3000" dirty="0" smtClean="0">
                <a:latin typeface="Comic Sans MS" pitchFamily="66" charset="0"/>
              </a:rPr>
              <a:t>cycle</a:t>
            </a:r>
          </a:p>
          <a:p>
            <a:endParaRPr lang="en-US" sz="3000" dirty="0" smtClean="0"/>
          </a:p>
          <a:p>
            <a:r>
              <a:rPr lang="en-US" sz="3000" dirty="0" smtClean="0"/>
              <a:t>As propagated by </a:t>
            </a:r>
            <a:r>
              <a:rPr lang="en-US" sz="3000" i="1" dirty="0" smtClean="0"/>
              <a:t>Dr </a:t>
            </a:r>
            <a:r>
              <a:rPr lang="en-US" sz="3200" i="1" dirty="0" smtClean="0"/>
              <a:t>W. Edward Deming </a:t>
            </a:r>
          </a:p>
          <a:p>
            <a:r>
              <a:rPr lang="en-US" sz="3000" dirty="0" smtClean="0"/>
              <a:t>or as modified by other Quality proponents like</a:t>
            </a:r>
          </a:p>
          <a:p>
            <a:pPr marL="0" lvl="1"/>
            <a:r>
              <a:rPr lang="en-US" sz="3200" i="1" dirty="0" smtClean="0"/>
              <a:t>Kaoru Ishikawa </a:t>
            </a:r>
          </a:p>
          <a:p>
            <a:endParaRPr lang="en-US" sz="3000" dirty="0"/>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A5134C-39D4-457C-8C88-4D0A79D2F38B}" type="slidenum">
              <a:rPr lang="en-US" smtClean="0"/>
              <a:pPr/>
              <a:t>7</a:t>
            </a:fld>
            <a:endParaRPr lang="en-US"/>
          </a:p>
        </p:txBody>
      </p:sp>
      <p:pic>
        <p:nvPicPr>
          <p:cNvPr id="3" name="Picture 2" descr="https://i2.wp.com/media.tumblr.com/tumblr_mcrr9gDZbp1qahkug.png"/>
          <p:cNvPicPr preferRelativeResize="0"/>
          <p:nvPr/>
        </p:nvPicPr>
        <p:blipFill>
          <a:blip r:embed="rId2"/>
          <a:srcRect/>
          <a:stretch>
            <a:fillRect/>
          </a:stretch>
        </p:blipFill>
        <p:spPr bwMode="auto">
          <a:xfrm>
            <a:off x="1600200" y="381000"/>
            <a:ext cx="6876343" cy="5501074"/>
          </a:xfrm>
          <a:prstGeom prst="rect">
            <a:avLst/>
          </a:prstGeom>
          <a:noFill/>
          <a:ln w="9525">
            <a:noFill/>
            <a:miter lim="800000"/>
            <a:headEnd/>
            <a:tailEnd/>
          </a:ln>
        </p:spPr>
      </p:pic>
      <p:sp>
        <p:nvSpPr>
          <p:cNvPr id="4" name="Rectangle 3"/>
          <p:cNvSpPr/>
          <p:nvPr/>
        </p:nvSpPr>
        <p:spPr>
          <a:xfrm>
            <a:off x="6705600" y="1066800"/>
            <a:ext cx="12954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5934670"/>
            <a:ext cx="7543800" cy="923330"/>
          </a:xfrm>
          <a:prstGeom prst="rect">
            <a:avLst/>
          </a:prstGeom>
          <a:noFill/>
        </p:spPr>
        <p:txBody>
          <a:bodyPr wrap="square" rtlCol="0">
            <a:spAutoFit/>
          </a:bodyPr>
          <a:lstStyle/>
          <a:p>
            <a:pPr lvl="0"/>
            <a:r>
              <a:rPr lang="en-US" i="1" dirty="0" smtClean="0"/>
              <a:t>Ishikawa. K., (Lu. D. J. trans.), 1985, What is Total Quality Control?, Prentice-Hall Inc., Englewood Cliffs, NJ.</a:t>
            </a:r>
          </a:p>
          <a:p>
            <a:endParaRPr lang="en-US" dirty="0"/>
          </a:p>
        </p:txBody>
      </p:sp>
      <p:sp>
        <p:nvSpPr>
          <p:cNvPr id="9" name="TextBox 8"/>
          <p:cNvSpPr txBox="1"/>
          <p:nvPr/>
        </p:nvSpPr>
        <p:spPr>
          <a:xfrm>
            <a:off x="6705600" y="2133600"/>
            <a:ext cx="784189" cy="369332"/>
          </a:xfrm>
          <a:prstGeom prst="rect">
            <a:avLst/>
          </a:prstGeom>
          <a:noFill/>
        </p:spPr>
        <p:txBody>
          <a:bodyPr wrap="none" rtlCol="0">
            <a:spAutoFit/>
          </a:bodyPr>
          <a:lstStyle/>
          <a:p>
            <a:r>
              <a:rPr lang="en-US" b="1" dirty="0" smtClean="0">
                <a:latin typeface="Comic Sans MS" pitchFamily="66" charset="0"/>
              </a:rPr>
              <a:t>PLAN</a:t>
            </a:r>
            <a:endParaRPr lang="en-US" b="1" dirty="0">
              <a:latin typeface="Comic Sans MS" pitchFamily="66" charset="0"/>
            </a:endParaRPr>
          </a:p>
        </p:txBody>
      </p:sp>
      <p:sp>
        <p:nvSpPr>
          <p:cNvPr id="10" name="TextBox 9"/>
          <p:cNvSpPr txBox="1"/>
          <p:nvPr/>
        </p:nvSpPr>
        <p:spPr>
          <a:xfrm>
            <a:off x="7010400" y="4419600"/>
            <a:ext cx="486030" cy="369332"/>
          </a:xfrm>
          <a:prstGeom prst="rect">
            <a:avLst/>
          </a:prstGeom>
          <a:noFill/>
        </p:spPr>
        <p:txBody>
          <a:bodyPr wrap="none" rtlCol="0">
            <a:spAutoFit/>
          </a:bodyPr>
          <a:lstStyle/>
          <a:p>
            <a:r>
              <a:rPr lang="en-US" b="1" dirty="0" smtClean="0"/>
              <a:t>DO</a:t>
            </a:r>
            <a:endParaRPr lang="en-US" b="1" dirty="0"/>
          </a:p>
        </p:txBody>
      </p:sp>
      <p:sp>
        <p:nvSpPr>
          <p:cNvPr id="11" name="TextBox 10"/>
          <p:cNvSpPr txBox="1"/>
          <p:nvPr/>
        </p:nvSpPr>
        <p:spPr>
          <a:xfrm>
            <a:off x="1524000" y="4343400"/>
            <a:ext cx="933269" cy="369332"/>
          </a:xfrm>
          <a:prstGeom prst="rect">
            <a:avLst/>
          </a:prstGeom>
          <a:noFill/>
        </p:spPr>
        <p:txBody>
          <a:bodyPr wrap="none" rtlCol="0">
            <a:spAutoFit/>
          </a:bodyPr>
          <a:lstStyle/>
          <a:p>
            <a:r>
              <a:rPr lang="en-US" b="1" dirty="0" smtClean="0">
                <a:latin typeface="Comic Sans MS" pitchFamily="66" charset="0"/>
              </a:rPr>
              <a:t>CHECK</a:t>
            </a:r>
            <a:endParaRPr lang="en-US" b="1" dirty="0">
              <a:latin typeface="Comic Sans MS" pitchFamily="66" charset="0"/>
            </a:endParaRPr>
          </a:p>
        </p:txBody>
      </p:sp>
      <p:sp>
        <p:nvSpPr>
          <p:cNvPr id="12" name="TextBox 11"/>
          <p:cNvSpPr txBox="1"/>
          <p:nvPr/>
        </p:nvSpPr>
        <p:spPr>
          <a:xfrm>
            <a:off x="1600200" y="2286000"/>
            <a:ext cx="655949" cy="369332"/>
          </a:xfrm>
          <a:prstGeom prst="rect">
            <a:avLst/>
          </a:prstGeom>
          <a:noFill/>
        </p:spPr>
        <p:txBody>
          <a:bodyPr wrap="none" rtlCol="0">
            <a:spAutoFit/>
          </a:bodyPr>
          <a:lstStyle/>
          <a:p>
            <a:r>
              <a:rPr lang="en-US" b="1" dirty="0" smtClean="0">
                <a:latin typeface="Comic Sans MS" pitchFamily="66" charset="0"/>
              </a:rPr>
              <a:t>ACT</a:t>
            </a:r>
            <a:endParaRPr lang="en-US" b="1" dirty="0">
              <a:latin typeface="Comic Sans MS" pitchFamily="66" charset="0"/>
            </a:endParaRPr>
          </a:p>
        </p:txBody>
      </p:sp>
      <p:sp>
        <p:nvSpPr>
          <p:cNvPr id="13" name="Rectangle 12"/>
          <p:cNvSpPr/>
          <p:nvPr/>
        </p:nvSpPr>
        <p:spPr>
          <a:xfrm>
            <a:off x="7391400" y="685800"/>
            <a:ext cx="1076739"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omic Sans MS" pitchFamily="66" charset="0"/>
              </a:rPr>
              <a:t>Management commitment:</a:t>
            </a:r>
            <a:br>
              <a:rPr lang="en-US" b="1" dirty="0" smtClean="0">
                <a:latin typeface="Comic Sans MS" pitchFamily="66" charset="0"/>
              </a:rPr>
            </a:br>
            <a:r>
              <a:rPr lang="en-US" sz="4000" b="1" dirty="0" smtClean="0">
                <a:latin typeface="Comic Sans MS" pitchFamily="66" charset="0"/>
              </a:rPr>
              <a:t>encouraging</a:t>
            </a:r>
            <a:r>
              <a:rPr lang="en-US" b="1" dirty="0" smtClean="0">
                <a:latin typeface="Comic Sans MS" pitchFamily="66" charset="0"/>
              </a:rPr>
              <a:t> </a:t>
            </a:r>
            <a:r>
              <a:rPr lang="en-US" sz="4000" b="1" dirty="0" smtClean="0">
                <a:latin typeface="Comic Sans MS" pitchFamily="66" charset="0"/>
              </a:rPr>
              <a:t>indicators</a:t>
            </a:r>
            <a:endParaRPr lang="en-US" sz="4000" b="1" dirty="0">
              <a:latin typeface="Comic Sans MS" pitchFamily="66" charset="0"/>
            </a:endParaRPr>
          </a:p>
        </p:txBody>
      </p:sp>
      <p:sp>
        <p:nvSpPr>
          <p:cNvPr id="3" name="Content Placeholder 2"/>
          <p:cNvSpPr>
            <a:spLocks noGrp="1"/>
          </p:cNvSpPr>
          <p:nvPr>
            <p:ph idx="1"/>
          </p:nvPr>
        </p:nvSpPr>
        <p:spPr/>
        <p:txBody>
          <a:bodyPr>
            <a:normAutofit/>
          </a:bodyPr>
          <a:lstStyle/>
          <a:p>
            <a:endParaRPr lang="en-US" sz="3000" dirty="0" smtClean="0"/>
          </a:p>
          <a:p>
            <a:r>
              <a:rPr lang="en-US" sz="3000" dirty="0" smtClean="0"/>
              <a:t>Benson Idahosa University must strive to be the </a:t>
            </a:r>
            <a:r>
              <a:rPr lang="en-US" sz="3000" dirty="0" smtClean="0">
                <a:latin typeface="Comic Sans MS" pitchFamily="66" charset="0"/>
              </a:rPr>
              <a:t>BEST IN THE WORLD</a:t>
            </a:r>
          </a:p>
          <a:p>
            <a:endParaRPr lang="en-US" sz="3000" dirty="0" smtClean="0"/>
          </a:p>
          <a:p>
            <a:r>
              <a:rPr lang="en-US" sz="3000" dirty="0" smtClean="0"/>
              <a:t>The students and their parents are </a:t>
            </a:r>
            <a:r>
              <a:rPr lang="en-US" sz="3000" dirty="0" smtClean="0">
                <a:latin typeface="Comic Sans MS" pitchFamily="66" charset="0"/>
              </a:rPr>
              <a:t>Benson Idahosa University CUSTOMERS</a:t>
            </a:r>
          </a:p>
          <a:p>
            <a:pPr>
              <a:buNone/>
            </a:pPr>
            <a:endParaRPr lang="en-US" sz="3000" dirty="0" smtClean="0"/>
          </a:p>
          <a:p>
            <a:r>
              <a:rPr lang="en-US" sz="3000" dirty="0" smtClean="0">
                <a:latin typeface="Comic Sans MS" pitchFamily="66" charset="0"/>
              </a:rPr>
              <a:t>Every Staff must own the PROJECT</a:t>
            </a:r>
            <a:r>
              <a:rPr lang="en-US" sz="3000" dirty="0" smtClean="0"/>
              <a:t>.</a:t>
            </a:r>
            <a:endParaRPr lang="en-US" sz="3000" dirty="0"/>
          </a:p>
        </p:txBody>
      </p:sp>
      <p:sp>
        <p:nvSpPr>
          <p:cNvPr id="4" name="Slide Number Placeholder 3"/>
          <p:cNvSpPr>
            <a:spLocks noGrp="1"/>
          </p:cNvSpPr>
          <p:nvPr>
            <p:ph type="sldNum" sz="quarter" idx="12"/>
          </p:nvPr>
        </p:nvSpPr>
        <p:spPr/>
        <p:txBody>
          <a:bodyPr/>
          <a:lstStyle/>
          <a:p>
            <a:fld id="{5AA5134C-39D4-457C-8C88-4D0A79D2F38B}" type="slidenum">
              <a:rPr lang="en-US" smtClean="0"/>
              <a:pPr/>
              <a:t>8</a:t>
            </a:fld>
            <a:endParaRPr lang="en-US"/>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066800"/>
            <a:ext cx="6934200" cy="369332"/>
          </a:xfrm>
          <a:prstGeom prst="rect">
            <a:avLst/>
          </a:prstGeom>
          <a:noFill/>
        </p:spPr>
        <p:txBody>
          <a:bodyPr wrap="square" rtlCol="0">
            <a:spAutoFit/>
          </a:bodyPr>
          <a:lstStyle/>
          <a:p>
            <a:endParaRPr lang="en-US" dirty="0"/>
          </a:p>
        </p:txBody>
      </p:sp>
      <p:sp>
        <p:nvSpPr>
          <p:cNvPr id="4" name="Rectangle 3"/>
          <p:cNvSpPr/>
          <p:nvPr/>
        </p:nvSpPr>
        <p:spPr>
          <a:xfrm>
            <a:off x="1066800" y="762000"/>
            <a:ext cx="6858000" cy="5170646"/>
          </a:xfrm>
          <a:prstGeom prst="rect">
            <a:avLst/>
          </a:prstGeom>
        </p:spPr>
        <p:txBody>
          <a:bodyPr wrap="square">
            <a:spAutoFit/>
          </a:bodyPr>
          <a:lstStyle/>
          <a:p>
            <a:r>
              <a:rPr lang="en-US" sz="3000" dirty="0" smtClean="0"/>
              <a:t>These are encouraging statements that have been variously echoed by the President and the Ag VC of Benson Idahosa University </a:t>
            </a:r>
          </a:p>
          <a:p>
            <a:endParaRPr lang="en-US" sz="3000" dirty="0" smtClean="0"/>
          </a:p>
          <a:p>
            <a:r>
              <a:rPr lang="en-US" sz="3000" dirty="0" smtClean="0"/>
              <a:t>They represent clear indicators of Management’s commitment to QUALITY. </a:t>
            </a:r>
          </a:p>
          <a:p>
            <a:endParaRPr lang="en-US" sz="3000" dirty="0" smtClean="0"/>
          </a:p>
          <a:p>
            <a:r>
              <a:rPr lang="en-US" sz="3000" dirty="0" smtClean="0"/>
              <a:t>One of the tenets for the successful implementation of TQM is MANAGEMENT COMMITMENT.</a:t>
            </a:r>
            <a:endParaRPr lang="en-US" sz="3000" dirty="0"/>
          </a:p>
        </p:txBody>
      </p:sp>
      <p:sp>
        <p:nvSpPr>
          <p:cNvPr id="5" name="Slide Number Placeholder 4"/>
          <p:cNvSpPr>
            <a:spLocks noGrp="1"/>
          </p:cNvSpPr>
          <p:nvPr>
            <p:ph type="sldNum" sz="quarter" idx="12"/>
          </p:nvPr>
        </p:nvSpPr>
        <p:spPr/>
        <p:txBody>
          <a:bodyPr/>
          <a:lstStyle/>
          <a:p>
            <a:fld id="{5AA5134C-39D4-457C-8C88-4D0A79D2F38B}" type="slidenum">
              <a:rPr lang="en-US" smtClean="0"/>
              <a:pPr/>
              <a:t>9</a:t>
            </a:fld>
            <a:endParaRPr lang="en-US"/>
          </a:p>
        </p:txBody>
      </p:sp>
    </p:spTree>
  </p:cSld>
  <p:clrMapOvr>
    <a:masterClrMapping/>
  </p:clrMapOvr>
  <p:transition>
    <p:wipe/>
  </p:transition>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TotalTime>
  <Words>1477</Words>
  <Application>Microsoft Office PowerPoint</Application>
  <PresentationFormat>On-screen Show (4:3)</PresentationFormat>
  <Paragraphs>270</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Work Culture:  DRIVING  IT WITH  TOTAL QUALITY MANAGEMENT PRINCIPLES</vt:lpstr>
      <vt:lpstr>Bible verses for working people:</vt:lpstr>
      <vt:lpstr>Slide 3</vt:lpstr>
      <vt:lpstr>Slide 4</vt:lpstr>
      <vt:lpstr>Quality-focused strategy</vt:lpstr>
      <vt:lpstr>Slide 6</vt:lpstr>
      <vt:lpstr>Slide 7</vt:lpstr>
      <vt:lpstr>Management commitment: encouraging indicators</vt:lpstr>
      <vt:lpstr>Slide 9</vt:lpstr>
      <vt:lpstr>Slide 10</vt:lpstr>
      <vt:lpstr>Slide 11</vt:lpstr>
      <vt:lpstr>Slide 12</vt:lpstr>
      <vt:lpstr>Slide 13</vt:lpstr>
      <vt:lpstr>Definition</vt:lpstr>
      <vt:lpstr>Definition cont.</vt:lpstr>
      <vt:lpstr>TQM Principles</vt:lpstr>
      <vt:lpstr> TQM Key Concepts: </vt:lpstr>
      <vt:lpstr>Implementation:   (1) TQM Directorate</vt:lpstr>
      <vt:lpstr>The Duties of the Directorate:</vt:lpstr>
      <vt:lpstr>The Duties of the Directorate:</vt:lpstr>
      <vt:lpstr>The Duties of the Directorate:</vt:lpstr>
      <vt:lpstr>Implementation   (2) Quality Standards</vt:lpstr>
      <vt:lpstr>Implementation:   (3) LEVEL OF SERVICE INDICATORS</vt:lpstr>
      <vt:lpstr>INTERNAL QUALITY STANDARDS</vt:lpstr>
      <vt:lpstr>POLICY AND PROCEDURE GUIDELINES (PPG). </vt:lpstr>
      <vt:lpstr>POLICY AND PROCEDURE GUIDELINES</vt:lpstr>
      <vt:lpstr>EXTERNAL QUALITY STANDARDS</vt:lpstr>
      <vt:lpstr>TQM AUDIT TEAM</vt:lpstr>
      <vt:lpstr>TQM AUDIT TEAM: membership</vt:lpstr>
      <vt:lpstr>TQM AUDIT TEAM: function</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  BEING A STEP AHEAD OF COMPITITORS</dc:title>
  <dc:creator>Dr</dc:creator>
  <cp:lastModifiedBy>Dr</cp:lastModifiedBy>
  <cp:revision>103</cp:revision>
  <dcterms:created xsi:type="dcterms:W3CDTF">2018-11-27T08:58:42Z</dcterms:created>
  <dcterms:modified xsi:type="dcterms:W3CDTF">2018-12-16T17:05:38Z</dcterms:modified>
</cp:coreProperties>
</file>