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4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A61B86-AAD5-484F-A8E0-835F7ED70E43}"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26421823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61B86-AAD5-484F-A8E0-835F7ED70E43}"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242150303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61B86-AAD5-484F-A8E0-835F7ED70E43}"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87333988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A61B86-AAD5-484F-A8E0-835F7ED70E43}"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218822490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A61B86-AAD5-484F-A8E0-835F7ED70E43}" type="datetimeFigureOut">
              <a:rPr lang="en-US" smtClean="0"/>
              <a:t>18-Dec-18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17852692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A61B86-AAD5-484F-A8E0-835F7ED70E43}"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34302780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A61B86-AAD5-484F-A8E0-835F7ED70E43}" type="datetimeFigureOut">
              <a:rPr lang="en-US" smtClean="0"/>
              <a:t>18-Dec-18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2742268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A61B86-AAD5-484F-A8E0-835F7ED70E43}" type="datetimeFigureOut">
              <a:rPr lang="en-US" smtClean="0"/>
              <a:t>18-Dec-18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155753992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A61B86-AAD5-484F-A8E0-835F7ED70E43}" type="datetimeFigureOut">
              <a:rPr lang="en-US" smtClean="0"/>
              <a:t>18-Dec-18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19360085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61B86-AAD5-484F-A8E0-835F7ED70E43}"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169093808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A61B86-AAD5-484F-A8E0-835F7ED70E43}" type="datetimeFigureOut">
              <a:rPr lang="en-US" smtClean="0"/>
              <a:t>18-Dec-18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C84EBB-A0EE-4849-9F2A-DD33B164F067}" type="slidenum">
              <a:rPr lang="en-US" smtClean="0"/>
              <a:t>‹#›</a:t>
            </a:fld>
            <a:endParaRPr lang="en-US"/>
          </a:p>
        </p:txBody>
      </p:sp>
    </p:spTree>
    <p:extLst>
      <p:ext uri="{BB962C8B-B14F-4D97-AF65-F5344CB8AC3E}">
        <p14:creationId xmlns:p14="http://schemas.microsoft.com/office/powerpoint/2010/main" val="235867234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A61B86-AAD5-484F-A8E0-835F7ED70E43}" type="datetimeFigureOut">
              <a:rPr lang="en-US" smtClean="0"/>
              <a:t>18-Dec-18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84EBB-A0EE-4849-9F2A-DD33B164F067}" type="slidenum">
              <a:rPr lang="en-US" smtClean="0"/>
              <a:t>‹#›</a:t>
            </a:fld>
            <a:endParaRPr lang="en-US"/>
          </a:p>
        </p:txBody>
      </p:sp>
    </p:spTree>
    <p:extLst>
      <p:ext uri="{BB962C8B-B14F-4D97-AF65-F5344CB8AC3E}">
        <p14:creationId xmlns:p14="http://schemas.microsoft.com/office/powerpoint/2010/main" val="1333891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152400"/>
            <a:ext cx="8839200" cy="6553200"/>
          </a:xfrm>
        </p:spPr>
        <p:txBody>
          <a:bodyPr>
            <a:normAutofit/>
          </a:bodyPr>
          <a:lstStyle/>
          <a:p>
            <a:pPr>
              <a:lnSpc>
                <a:spcPct val="110000"/>
              </a:lnSpc>
            </a:pPr>
            <a:r>
              <a:rPr lang="en-US" sz="6600" b="1" dirty="0" smtClean="0">
                <a:solidFill>
                  <a:srgbClr val="FF0000"/>
                </a:solidFill>
              </a:rPr>
              <a:t>EFFECTIVE TEACHING </a:t>
            </a:r>
          </a:p>
          <a:p>
            <a:pPr>
              <a:lnSpc>
                <a:spcPct val="110000"/>
              </a:lnSpc>
            </a:pPr>
            <a:endParaRPr lang="en-US" sz="1800" b="1" dirty="0" smtClean="0">
              <a:solidFill>
                <a:schemeClr val="tx1"/>
              </a:solidFill>
            </a:endParaRPr>
          </a:p>
          <a:p>
            <a:pPr>
              <a:lnSpc>
                <a:spcPct val="110000"/>
              </a:lnSpc>
            </a:pPr>
            <a:r>
              <a:rPr lang="en-US" sz="4400" b="1" dirty="0" smtClean="0">
                <a:solidFill>
                  <a:schemeClr val="tx1"/>
                </a:solidFill>
              </a:rPr>
              <a:t>BY</a:t>
            </a:r>
          </a:p>
          <a:p>
            <a:pPr>
              <a:lnSpc>
                <a:spcPct val="110000"/>
              </a:lnSpc>
            </a:pPr>
            <a:endParaRPr lang="en-US" sz="2000" b="1" dirty="0" smtClean="0">
              <a:solidFill>
                <a:schemeClr val="tx1"/>
              </a:solidFill>
            </a:endParaRPr>
          </a:p>
          <a:p>
            <a:pPr>
              <a:lnSpc>
                <a:spcPct val="110000"/>
              </a:lnSpc>
            </a:pPr>
            <a:r>
              <a:rPr lang="en-US" sz="4400" b="1" dirty="0" smtClean="0">
                <a:solidFill>
                  <a:schemeClr val="tx1"/>
                </a:solidFill>
              </a:rPr>
              <a:t>DR. WILLIAM A. ODUH</a:t>
            </a:r>
          </a:p>
          <a:p>
            <a:pPr>
              <a:lnSpc>
                <a:spcPct val="110000"/>
              </a:lnSpc>
            </a:pPr>
            <a:endParaRPr lang="en-US" sz="2000" b="1" dirty="0" smtClean="0">
              <a:solidFill>
                <a:schemeClr val="tx1"/>
              </a:solidFill>
            </a:endParaRPr>
          </a:p>
          <a:p>
            <a:pPr>
              <a:lnSpc>
                <a:spcPct val="110000"/>
              </a:lnSpc>
            </a:pPr>
            <a:r>
              <a:rPr lang="en-US" sz="5400" b="1" dirty="0" smtClean="0">
                <a:solidFill>
                  <a:srgbClr val="7030A0"/>
                </a:solidFill>
              </a:rPr>
              <a:t>STAFF TRAINING PROGRAM </a:t>
            </a:r>
          </a:p>
          <a:p>
            <a:pPr>
              <a:lnSpc>
                <a:spcPct val="110000"/>
              </a:lnSpc>
            </a:pPr>
            <a:r>
              <a:rPr lang="en-US" sz="4400" b="1" dirty="0" smtClean="0">
                <a:solidFill>
                  <a:schemeClr val="tx1"/>
                </a:solidFill>
              </a:rPr>
              <a:t>17-19 DECEMBER, 2018</a:t>
            </a:r>
          </a:p>
          <a:p>
            <a:endParaRPr lang="en-US" sz="4400" dirty="0"/>
          </a:p>
        </p:txBody>
      </p:sp>
    </p:spTree>
    <p:extLst>
      <p:ext uri="{BB962C8B-B14F-4D97-AF65-F5344CB8AC3E}">
        <p14:creationId xmlns:p14="http://schemas.microsoft.com/office/powerpoint/2010/main" val="8357803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pPr algn="just"/>
            <a:r>
              <a:rPr lang="en-US" b="1" dirty="0">
                <a:solidFill>
                  <a:srgbClr val="FF0000"/>
                </a:solidFill>
              </a:rPr>
              <a:t>Teaching should be the job of Professionals </a:t>
            </a:r>
            <a:endParaRPr lang="en-US" dirty="0" smtClean="0">
              <a:solidFill>
                <a:srgbClr val="FF0000"/>
              </a:solidFill>
              <a:effectLst/>
            </a:endParaRPr>
          </a:p>
          <a:p>
            <a:pPr algn="just"/>
            <a:r>
              <a:rPr lang="en-US" dirty="0"/>
              <a:t>Teaching should be the business of professionals with requisite competence and quality. Such individuals have been certified through training having been exposed to, and have acquired education in the “normative” sense rather than the “descriptive” sense. Training in developmental psychology, philosophy of education, curriculum development, educational psychology, sociology of education, teaching methodology, just to mention a few, has imputed in them tools needed for effective performance in the classroom. </a:t>
            </a:r>
          </a:p>
        </p:txBody>
      </p:sp>
    </p:spTree>
    <p:extLst>
      <p:ext uri="{BB962C8B-B14F-4D97-AF65-F5344CB8AC3E}">
        <p14:creationId xmlns:p14="http://schemas.microsoft.com/office/powerpoint/2010/main" val="10299571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lgn="just"/>
            <a:r>
              <a:rPr lang="en-US" dirty="0"/>
              <a:t>This training enables the teacher understand the learner’s characteristics at different stages of human development as well as how students act singly and in group. </a:t>
            </a:r>
          </a:p>
          <a:p>
            <a:pPr algn="just"/>
            <a:r>
              <a:rPr lang="en-US" b="1" dirty="0">
                <a:solidFill>
                  <a:srgbClr val="FF0000"/>
                </a:solidFill>
              </a:rPr>
              <a:t>Effective</a:t>
            </a:r>
            <a:r>
              <a:rPr lang="en-US" i="1" dirty="0"/>
              <a:t> </a:t>
            </a:r>
            <a:r>
              <a:rPr lang="en-US" dirty="0"/>
              <a:t>describes a particular teacher who had been the most successful</a:t>
            </a:r>
          </a:p>
          <a:p>
            <a:pPr algn="just"/>
            <a:r>
              <a:rPr lang="en-US" dirty="0"/>
              <a:t>in helping respondents to learn</a:t>
            </a:r>
            <a:r>
              <a:rPr lang="en-US" dirty="0" smtClean="0"/>
              <a:t>.</a:t>
            </a:r>
            <a:endParaRPr lang="en-US" dirty="0"/>
          </a:p>
          <a:p>
            <a:pPr algn="just"/>
            <a:r>
              <a:rPr lang="en-US" b="1" dirty="0">
                <a:solidFill>
                  <a:srgbClr val="FF0000"/>
                </a:solidFill>
              </a:rPr>
              <a:t>Effective </a:t>
            </a:r>
            <a:r>
              <a:rPr lang="en-US" b="1" dirty="0" smtClean="0">
                <a:solidFill>
                  <a:srgbClr val="FF0000"/>
                </a:solidFill>
              </a:rPr>
              <a:t>Teaching</a:t>
            </a:r>
          </a:p>
          <a:p>
            <a:pPr algn="just"/>
            <a:r>
              <a:rPr lang="en-US" u="sng" dirty="0"/>
              <a:t>Teaching is considered effective</a:t>
            </a:r>
            <a:r>
              <a:rPr lang="en-US" i="1" u="sng" dirty="0"/>
              <a:t> </a:t>
            </a:r>
            <a:r>
              <a:rPr lang="en-US" u="sng" dirty="0"/>
              <a:t>if it accomplishes the planned goals and objectives of the school. </a:t>
            </a:r>
            <a:endParaRPr lang="en-US" dirty="0"/>
          </a:p>
          <a:p>
            <a:pPr algn="just"/>
            <a:endParaRPr lang="en-US" dirty="0">
              <a:solidFill>
                <a:srgbClr val="FF0000"/>
              </a:solidFill>
            </a:endParaRPr>
          </a:p>
        </p:txBody>
      </p:sp>
    </p:spTree>
    <p:extLst>
      <p:ext uri="{BB962C8B-B14F-4D97-AF65-F5344CB8AC3E}">
        <p14:creationId xmlns:p14="http://schemas.microsoft.com/office/powerpoint/2010/main" val="20410886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lnSpcReduction="10000"/>
          </a:bodyPr>
          <a:lstStyle/>
          <a:p>
            <a:r>
              <a:rPr lang="en-US" u="sng" dirty="0"/>
              <a:t>The objective of the school is to train the mind of the young one by imparting knowledge in them in order to attain excellence.</a:t>
            </a:r>
            <a:endParaRPr lang="en-US" dirty="0"/>
          </a:p>
          <a:p>
            <a:pPr algn="just"/>
            <a:r>
              <a:rPr lang="en-US" dirty="0"/>
              <a:t>Thus, the objectives of education and the definitions of the quality and effectiveness of education are closely connected. This means that defining effective teaching must be done in relation to understanding the objectives of education. Promoting students’ cognitive development can be seen as one of the prime purposes of education and teaching, though there are also likely to be other important social, </a:t>
            </a:r>
            <a:r>
              <a:rPr lang="en-US" dirty="0" err="1"/>
              <a:t>behavioural</a:t>
            </a:r>
            <a:r>
              <a:rPr lang="en-US" dirty="0"/>
              <a:t> and affective current and future oriented purposes and goals of education.</a:t>
            </a:r>
          </a:p>
          <a:p>
            <a:endParaRPr lang="en-US" dirty="0"/>
          </a:p>
        </p:txBody>
      </p:sp>
    </p:spTree>
    <p:extLst>
      <p:ext uri="{BB962C8B-B14F-4D97-AF65-F5344CB8AC3E}">
        <p14:creationId xmlns:p14="http://schemas.microsoft.com/office/powerpoint/2010/main" val="7272499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normAutofit/>
          </a:bodyPr>
          <a:lstStyle/>
          <a:p>
            <a:r>
              <a:rPr lang="en-US" dirty="0"/>
              <a:t>An effective teacher can avoid devaluing messages, may make decisions to motivate the students and can overcome the pitfalls of excessive authoritarianism and permissiveness</a:t>
            </a:r>
            <a:r>
              <a:rPr lang="en-US" dirty="0" smtClean="0"/>
              <a:t>.</a:t>
            </a:r>
          </a:p>
          <a:p>
            <a:r>
              <a:rPr lang="en-US" b="1" dirty="0" smtClean="0">
                <a:solidFill>
                  <a:srgbClr val="FF0000"/>
                </a:solidFill>
              </a:rPr>
              <a:t>Laws </a:t>
            </a:r>
            <a:r>
              <a:rPr lang="en-US" b="1" dirty="0">
                <a:solidFill>
                  <a:srgbClr val="FF0000"/>
                </a:solidFill>
              </a:rPr>
              <a:t>of Learning</a:t>
            </a:r>
            <a:endParaRPr lang="en-US" dirty="0">
              <a:solidFill>
                <a:srgbClr val="FF0000"/>
              </a:solidFill>
            </a:endParaRPr>
          </a:p>
          <a:p>
            <a:r>
              <a:rPr lang="en-US" dirty="0"/>
              <a:t>Laws of Learning Honey M. </a:t>
            </a:r>
            <a:r>
              <a:rPr lang="en-US" dirty="0" err="1"/>
              <a:t>Turqueza</a:t>
            </a:r>
            <a:r>
              <a:rPr lang="en-US" dirty="0"/>
              <a:t> &amp;  Edward </a:t>
            </a:r>
            <a:r>
              <a:rPr lang="en-US" dirty="0" smtClean="0"/>
              <a:t>Thorndike</a:t>
            </a:r>
            <a:endParaRPr lang="en-US" dirty="0"/>
          </a:p>
          <a:p>
            <a:r>
              <a:rPr lang="en-US" b="1" dirty="0">
                <a:solidFill>
                  <a:srgbClr val="FF0000"/>
                </a:solidFill>
              </a:rPr>
              <a:t>Law of Readiness</a:t>
            </a:r>
            <a:r>
              <a:rPr lang="en-US" dirty="0">
                <a:solidFill>
                  <a:srgbClr val="FF0000"/>
                </a:solidFill>
              </a:rPr>
              <a:t> </a:t>
            </a:r>
            <a:r>
              <a:rPr lang="en-US" dirty="0"/>
              <a:t>• The degree of preparedness and eagerness to learn • Law of Action Tendency • Individuals learn best when they are ready to learn, and they will not learn much if they see no reason for learning.</a:t>
            </a:r>
          </a:p>
          <a:p>
            <a:endParaRPr lang="en-US" dirty="0"/>
          </a:p>
        </p:txBody>
      </p:sp>
    </p:spTree>
    <p:extLst>
      <p:ext uri="{BB962C8B-B14F-4D97-AF65-F5344CB8AC3E}">
        <p14:creationId xmlns:p14="http://schemas.microsoft.com/office/powerpoint/2010/main" val="17230508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lnSpcReduction="10000"/>
          </a:bodyPr>
          <a:lstStyle/>
          <a:p>
            <a:r>
              <a:rPr lang="en-US" u="sng" dirty="0" smtClean="0">
                <a:solidFill>
                  <a:srgbClr val="7030A0"/>
                </a:solidFill>
              </a:rPr>
              <a:t>Educational Implications</a:t>
            </a:r>
            <a:r>
              <a:rPr lang="en-US" dirty="0" smtClean="0">
                <a:solidFill>
                  <a:srgbClr val="7030A0"/>
                </a:solidFill>
              </a:rPr>
              <a:t> </a:t>
            </a:r>
          </a:p>
          <a:p>
            <a:pPr marL="0" indent="0">
              <a:buNone/>
            </a:pPr>
            <a:r>
              <a:rPr lang="en-US" dirty="0" smtClean="0"/>
              <a:t>• The teacher should arouse curiosity for learning, so that the pupils feel ready to imbibe the new experiences. </a:t>
            </a:r>
          </a:p>
          <a:p>
            <a:pPr marL="0" indent="0">
              <a:buNone/>
            </a:pPr>
            <a:r>
              <a:rPr lang="en-US" dirty="0" smtClean="0"/>
              <a:t>• The teacher should, before taking up the new lesson arouse the interest and desire of the students to learn.</a:t>
            </a:r>
          </a:p>
          <a:p>
            <a:r>
              <a:rPr lang="en-US" b="1" dirty="0">
                <a:solidFill>
                  <a:srgbClr val="FF0000"/>
                </a:solidFill>
              </a:rPr>
              <a:t>Law of Exercise</a:t>
            </a:r>
            <a:r>
              <a:rPr lang="en-US" dirty="0">
                <a:solidFill>
                  <a:srgbClr val="FF0000"/>
                </a:solidFill>
              </a:rPr>
              <a:t> </a:t>
            </a:r>
            <a:r>
              <a:rPr lang="en-US" dirty="0"/>
              <a:t>• Things that are most often repeated are best remembered • Law of Use and Disuse – Law of Use: the learning </a:t>
            </a:r>
            <a:r>
              <a:rPr lang="en-US" dirty="0" smtClean="0"/>
              <a:t>is</a:t>
            </a:r>
            <a:r>
              <a:rPr lang="en-US" dirty="0" smtClean="0"/>
              <a:t> </a:t>
            </a:r>
            <a:r>
              <a:rPr lang="en-US" dirty="0"/>
              <a:t>strengthened with repeated trial or practice – Law of Disuse: learning </a:t>
            </a:r>
            <a:r>
              <a:rPr lang="en-US" dirty="0" smtClean="0"/>
              <a:t>is</a:t>
            </a:r>
            <a:r>
              <a:rPr lang="en-US" dirty="0" smtClean="0"/>
              <a:t> </a:t>
            </a:r>
            <a:r>
              <a:rPr lang="en-US" dirty="0"/>
              <a:t>weakened when trial or practice is </a:t>
            </a:r>
            <a:r>
              <a:rPr lang="en-US" dirty="0" smtClean="0"/>
              <a:t>discontinued.</a:t>
            </a:r>
            <a:endParaRPr lang="en-US" dirty="0"/>
          </a:p>
          <a:p>
            <a:endParaRPr lang="en-US" dirty="0"/>
          </a:p>
        </p:txBody>
      </p:sp>
    </p:spTree>
    <p:extLst>
      <p:ext uri="{BB962C8B-B14F-4D97-AF65-F5344CB8AC3E}">
        <p14:creationId xmlns:p14="http://schemas.microsoft.com/office/powerpoint/2010/main" val="25555487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p:spPr>
        <p:txBody>
          <a:bodyPr/>
          <a:lstStyle/>
          <a:p>
            <a:pPr algn="just"/>
            <a:r>
              <a:rPr lang="en-US" u="sng" dirty="0">
                <a:solidFill>
                  <a:srgbClr val="7030A0"/>
                </a:solidFill>
              </a:rPr>
              <a:t>Educational Implications</a:t>
            </a:r>
            <a:r>
              <a:rPr lang="en-US" dirty="0">
                <a:solidFill>
                  <a:srgbClr val="7030A0"/>
                </a:solidFill>
              </a:rPr>
              <a:t> </a:t>
            </a:r>
          </a:p>
          <a:p>
            <a:pPr algn="just"/>
            <a:r>
              <a:rPr lang="en-US" dirty="0"/>
              <a:t>• The teacher should provide different opportunities for learners to practice or repeat the task. (recall, manual drill, review etc.) </a:t>
            </a:r>
          </a:p>
          <a:p>
            <a:pPr algn="just"/>
            <a:r>
              <a:rPr lang="en-US" dirty="0"/>
              <a:t>• The teacher should have constant practice in what has once been learnt. Delayed use or long disuse may cause forgetfulness.</a:t>
            </a:r>
          </a:p>
          <a:p>
            <a:pPr algn="just"/>
            <a:r>
              <a:rPr lang="en-US" b="1" dirty="0">
                <a:solidFill>
                  <a:srgbClr val="FF0000"/>
                </a:solidFill>
              </a:rPr>
              <a:t>Law of Effect</a:t>
            </a:r>
            <a:r>
              <a:rPr lang="en-US" dirty="0">
                <a:solidFill>
                  <a:srgbClr val="FF0000"/>
                </a:solidFill>
              </a:rPr>
              <a:t> </a:t>
            </a:r>
            <a:r>
              <a:rPr lang="en-US" dirty="0"/>
              <a:t>• Learning is strengthened when it is accompanied by a pleasant or satisfying feeling • Learning is weakened when it is associated with an unpleasant feeling. • The emotional state of the learner </a:t>
            </a:r>
            <a:r>
              <a:rPr lang="en-US" dirty="0" smtClean="0"/>
              <a:t>affects </a:t>
            </a:r>
            <a:r>
              <a:rPr lang="en-US" dirty="0"/>
              <a:t>learning.</a:t>
            </a:r>
          </a:p>
        </p:txBody>
      </p:sp>
    </p:spTree>
    <p:extLst>
      <p:ext uri="{BB962C8B-B14F-4D97-AF65-F5344CB8AC3E}">
        <p14:creationId xmlns:p14="http://schemas.microsoft.com/office/powerpoint/2010/main" val="105677157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lnSpcReduction="10000"/>
          </a:bodyPr>
          <a:lstStyle/>
          <a:p>
            <a:r>
              <a:rPr lang="en-US" u="sng" dirty="0">
                <a:solidFill>
                  <a:srgbClr val="7030A0"/>
                </a:solidFill>
              </a:rPr>
              <a:t>Educational Implications</a:t>
            </a:r>
            <a:r>
              <a:rPr lang="en-US" dirty="0">
                <a:solidFill>
                  <a:srgbClr val="7030A0"/>
                </a:solidFill>
              </a:rPr>
              <a:t> </a:t>
            </a:r>
          </a:p>
          <a:p>
            <a:r>
              <a:rPr lang="en-US" dirty="0"/>
              <a:t>• As a failure is accompanied by a discouraging emotional state, it should be avoided. </a:t>
            </a:r>
          </a:p>
          <a:p>
            <a:r>
              <a:rPr lang="en-US" dirty="0"/>
              <a:t>• Reward and recognition play a great role in encouraging the pupil. </a:t>
            </a:r>
          </a:p>
          <a:p>
            <a:r>
              <a:rPr lang="en-US" dirty="0"/>
              <a:t>• Punishments should be avoided as far as possible. Punishment produces a negative effect, and it causes </a:t>
            </a:r>
            <a:r>
              <a:rPr lang="en-US" dirty="0" smtClean="0"/>
              <a:t>discouragement</a:t>
            </a:r>
            <a:endParaRPr lang="en-US" dirty="0"/>
          </a:p>
          <a:p>
            <a:r>
              <a:rPr lang="en-US" b="1" dirty="0">
                <a:solidFill>
                  <a:srgbClr val="FF0000"/>
                </a:solidFill>
              </a:rPr>
              <a:t>Law of Primacy </a:t>
            </a:r>
            <a:r>
              <a:rPr lang="en-US" dirty="0"/>
              <a:t>• ‘Learning that takes place in the beginning is the best and lasting’. • Learning should be done correctly for the first time since it is difficult to “unlearn” or change an incorrectly learned material.</a:t>
            </a:r>
          </a:p>
          <a:p>
            <a:endParaRPr lang="en-US" dirty="0"/>
          </a:p>
        </p:txBody>
      </p:sp>
    </p:spTree>
    <p:extLst>
      <p:ext uri="{BB962C8B-B14F-4D97-AF65-F5344CB8AC3E}">
        <p14:creationId xmlns:p14="http://schemas.microsoft.com/office/powerpoint/2010/main" val="370525829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r>
              <a:rPr lang="en-US" u="sng" dirty="0">
                <a:solidFill>
                  <a:srgbClr val="7030A0"/>
                </a:solidFill>
              </a:rPr>
              <a:t>Educational Implications</a:t>
            </a:r>
            <a:r>
              <a:rPr lang="en-US" dirty="0">
                <a:solidFill>
                  <a:srgbClr val="7030A0"/>
                </a:solidFill>
              </a:rPr>
              <a:t> </a:t>
            </a:r>
          </a:p>
          <a:p>
            <a:r>
              <a:rPr lang="en-US" dirty="0"/>
              <a:t>• The learning on the first day is most vivid and strong. The teacher also should be most serious on the first day of teaching. </a:t>
            </a:r>
          </a:p>
          <a:p>
            <a:r>
              <a:rPr lang="en-US" dirty="0"/>
              <a:t>• For the instructor, this means that what they teach the first time must be correct. It is more difficult to un-teach a subject than to teach it correctly the first time.</a:t>
            </a:r>
          </a:p>
          <a:p>
            <a:r>
              <a:rPr lang="en-US" b="1" dirty="0">
                <a:solidFill>
                  <a:srgbClr val="FF0000"/>
                </a:solidFill>
              </a:rPr>
              <a:t>Law of </a:t>
            </a:r>
            <a:r>
              <a:rPr lang="en-US" b="1" dirty="0" err="1">
                <a:solidFill>
                  <a:srgbClr val="FF0000"/>
                </a:solidFill>
              </a:rPr>
              <a:t>Recency</a:t>
            </a:r>
            <a:r>
              <a:rPr lang="en-US" dirty="0">
                <a:solidFill>
                  <a:srgbClr val="FF0000"/>
                </a:solidFill>
              </a:rPr>
              <a:t> </a:t>
            </a:r>
            <a:r>
              <a:rPr lang="en-US" dirty="0"/>
              <a:t>• Things most recently learned are best remembered, while the things learned some time ago are remembered with more difficulty </a:t>
            </a:r>
          </a:p>
        </p:txBody>
      </p:sp>
    </p:spTree>
    <p:extLst>
      <p:ext uri="{BB962C8B-B14F-4D97-AF65-F5344CB8AC3E}">
        <p14:creationId xmlns:p14="http://schemas.microsoft.com/office/powerpoint/2010/main" val="209514189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lstStyle/>
          <a:p>
            <a:pPr algn="just"/>
            <a:r>
              <a:rPr lang="en-US" dirty="0"/>
              <a:t>• frequent review and summarization help fix in the mind the material covered.</a:t>
            </a:r>
          </a:p>
          <a:p>
            <a:pPr algn="just"/>
            <a:r>
              <a:rPr lang="en-US" u="sng" dirty="0">
                <a:solidFill>
                  <a:srgbClr val="7030A0"/>
                </a:solidFill>
              </a:rPr>
              <a:t>Educational Implications</a:t>
            </a:r>
            <a:r>
              <a:rPr lang="en-US" dirty="0">
                <a:solidFill>
                  <a:srgbClr val="7030A0"/>
                </a:solidFill>
              </a:rPr>
              <a:t> </a:t>
            </a:r>
            <a:r>
              <a:rPr lang="en-US" dirty="0"/>
              <a:t>• Instructors recognize the law of </a:t>
            </a:r>
            <a:r>
              <a:rPr lang="en-US" dirty="0" err="1"/>
              <a:t>recency</a:t>
            </a:r>
            <a:r>
              <a:rPr lang="en-US" dirty="0"/>
              <a:t> when they plan a lesson summary or a conclusion of the lecture. Repeat, restate, or reemphasize important matters at the end of a lesson to make sure that learners remember them instead of inconsequential details.</a:t>
            </a:r>
          </a:p>
          <a:p>
            <a:pPr algn="just"/>
            <a:r>
              <a:rPr lang="en-US" b="1" dirty="0">
                <a:solidFill>
                  <a:srgbClr val="FF0000"/>
                </a:solidFill>
              </a:rPr>
              <a:t>Law of Intensity</a:t>
            </a:r>
            <a:r>
              <a:rPr lang="en-US" dirty="0">
                <a:solidFill>
                  <a:srgbClr val="FF0000"/>
                </a:solidFill>
              </a:rPr>
              <a:t> </a:t>
            </a:r>
            <a:r>
              <a:rPr lang="en-US" dirty="0"/>
              <a:t>• The law of intensity states that if the stimulus (experience) is real, the more likely there is to be a change in behavior (learning)</a:t>
            </a:r>
          </a:p>
        </p:txBody>
      </p:sp>
    </p:spTree>
    <p:extLst>
      <p:ext uri="{BB962C8B-B14F-4D97-AF65-F5344CB8AC3E}">
        <p14:creationId xmlns:p14="http://schemas.microsoft.com/office/powerpoint/2010/main" val="24050017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a:bodyPr>
          <a:lstStyle/>
          <a:p>
            <a:pPr algn="just"/>
            <a:r>
              <a:rPr lang="en-US" dirty="0"/>
              <a:t>• A vivid, dramatic or exciting learning experience teaches more than a routine or boring experience.</a:t>
            </a:r>
          </a:p>
          <a:p>
            <a:pPr algn="just"/>
            <a:r>
              <a:rPr lang="en-US" u="sng" dirty="0">
                <a:solidFill>
                  <a:srgbClr val="7030A0"/>
                </a:solidFill>
              </a:rPr>
              <a:t>Educational Implications</a:t>
            </a:r>
            <a:r>
              <a:rPr lang="en-US" dirty="0">
                <a:solidFill>
                  <a:srgbClr val="7030A0"/>
                </a:solidFill>
              </a:rPr>
              <a:t> </a:t>
            </a:r>
          </a:p>
          <a:p>
            <a:pPr algn="just"/>
            <a:r>
              <a:rPr lang="en-US" dirty="0"/>
              <a:t>• A learner will learn more from the real thing than from a substitute. Demonstrations, skits, and models do much to intensify the learning experiences of learners</a:t>
            </a:r>
            <a:r>
              <a:rPr lang="en-US" dirty="0" smtClean="0"/>
              <a:t>.</a:t>
            </a:r>
            <a:endParaRPr lang="en-US" dirty="0"/>
          </a:p>
          <a:p>
            <a:pPr algn="just"/>
            <a:r>
              <a:rPr lang="en-US" b="1" dirty="0">
                <a:solidFill>
                  <a:srgbClr val="FF0000"/>
                </a:solidFill>
              </a:rPr>
              <a:t>Law of Multiple Response</a:t>
            </a:r>
            <a:r>
              <a:rPr lang="en-US" dirty="0">
                <a:solidFill>
                  <a:srgbClr val="FF0000"/>
                </a:solidFill>
              </a:rPr>
              <a:t> </a:t>
            </a:r>
            <a:r>
              <a:rPr lang="en-US" dirty="0"/>
              <a:t>• Confronted with a new situation the learner responds in a variety of ways arriving at the correct response. • Trial and Error • If the individual wants to solve a puzzle, he is to try in different ways rather than mechanically persisting in the same way.</a:t>
            </a:r>
          </a:p>
          <a:p>
            <a:pPr algn="just"/>
            <a:endParaRPr lang="en-US" dirty="0"/>
          </a:p>
        </p:txBody>
      </p:sp>
    </p:spTree>
    <p:extLst>
      <p:ext uri="{BB962C8B-B14F-4D97-AF65-F5344CB8AC3E}">
        <p14:creationId xmlns:p14="http://schemas.microsoft.com/office/powerpoint/2010/main" val="308083997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lnSpcReduction="10000"/>
          </a:bodyPr>
          <a:lstStyle/>
          <a:p>
            <a:pPr>
              <a:lnSpc>
                <a:spcPct val="110000"/>
              </a:lnSpc>
            </a:pPr>
            <a:r>
              <a:rPr lang="en-US" sz="3600" b="1" dirty="0" smtClean="0">
                <a:solidFill>
                  <a:srgbClr val="FF0000"/>
                </a:solidFill>
              </a:rPr>
              <a:t>EFFECTIVE TEACHING</a:t>
            </a:r>
            <a:endParaRPr lang="en-US" sz="3600" b="1" dirty="0" smtClean="0">
              <a:solidFill>
                <a:srgbClr val="FF0000"/>
              </a:solidFill>
              <a:effectLst/>
            </a:endParaRPr>
          </a:p>
          <a:p>
            <a:pPr algn="just">
              <a:lnSpc>
                <a:spcPct val="110000"/>
              </a:lnSpc>
            </a:pPr>
            <a:r>
              <a:rPr lang="en-US" b="1" dirty="0" smtClean="0">
                <a:solidFill>
                  <a:schemeClr val="tx1"/>
                </a:solidFill>
              </a:rPr>
              <a:t>At the end of this presentation, participants should be able to:</a:t>
            </a:r>
            <a:endParaRPr lang="en-US" b="1" dirty="0" smtClean="0">
              <a:solidFill>
                <a:schemeClr val="tx1"/>
              </a:solidFill>
              <a:effectLst/>
            </a:endParaRPr>
          </a:p>
          <a:p>
            <a:pPr algn="just">
              <a:lnSpc>
                <a:spcPct val="110000"/>
              </a:lnSpc>
            </a:pPr>
            <a:r>
              <a:rPr lang="en-US" b="1" dirty="0" smtClean="0">
                <a:solidFill>
                  <a:schemeClr val="tx1"/>
                </a:solidFill>
              </a:rPr>
              <a:t>1.   define teaching;</a:t>
            </a:r>
            <a:endParaRPr lang="en-US" b="1" dirty="0" smtClean="0">
              <a:solidFill>
                <a:schemeClr val="tx1"/>
              </a:solidFill>
              <a:effectLst/>
            </a:endParaRPr>
          </a:p>
          <a:p>
            <a:pPr algn="just">
              <a:lnSpc>
                <a:spcPct val="110000"/>
              </a:lnSpc>
            </a:pPr>
            <a:r>
              <a:rPr lang="en-US" b="1" dirty="0" smtClean="0">
                <a:solidFill>
                  <a:schemeClr val="tx1"/>
                </a:solidFill>
              </a:rPr>
              <a:t>2. identify any three elements that qualify an        activity to be described as teaching;</a:t>
            </a:r>
            <a:endParaRPr lang="en-US" b="1" dirty="0" smtClean="0">
              <a:solidFill>
                <a:schemeClr val="tx1"/>
              </a:solidFill>
              <a:effectLst/>
            </a:endParaRPr>
          </a:p>
          <a:p>
            <a:pPr algn="just">
              <a:lnSpc>
                <a:spcPct val="110000"/>
              </a:lnSpc>
            </a:pPr>
            <a:r>
              <a:rPr lang="en-US" b="1" dirty="0" smtClean="0">
                <a:solidFill>
                  <a:schemeClr val="tx1"/>
                </a:solidFill>
              </a:rPr>
              <a:t>3.     explain the meaning of effective teaching;</a:t>
            </a:r>
            <a:endParaRPr lang="en-US" b="1" dirty="0" smtClean="0">
              <a:solidFill>
                <a:schemeClr val="tx1"/>
              </a:solidFill>
              <a:effectLst/>
            </a:endParaRPr>
          </a:p>
          <a:p>
            <a:pPr algn="just">
              <a:lnSpc>
                <a:spcPct val="110000"/>
              </a:lnSpc>
            </a:pPr>
            <a:r>
              <a:rPr lang="en-US" b="1" dirty="0" smtClean="0">
                <a:solidFill>
                  <a:schemeClr val="tx1"/>
                </a:solidFill>
              </a:rPr>
              <a:t>4.     mention 5 red flags of ineffective teaching;</a:t>
            </a:r>
            <a:endParaRPr lang="en-US" b="1" dirty="0" smtClean="0">
              <a:solidFill>
                <a:schemeClr val="tx1"/>
              </a:solidFill>
              <a:effectLst/>
            </a:endParaRPr>
          </a:p>
          <a:p>
            <a:pPr algn="just">
              <a:lnSpc>
                <a:spcPct val="110000"/>
              </a:lnSpc>
            </a:pPr>
            <a:r>
              <a:rPr lang="en-US" b="1" dirty="0" smtClean="0">
                <a:solidFill>
                  <a:schemeClr val="tx1"/>
                </a:solidFill>
              </a:rPr>
              <a:t>5.     list 5 characteristics of an effective teacher;</a:t>
            </a:r>
            <a:endParaRPr lang="en-US" b="1" dirty="0" smtClean="0">
              <a:solidFill>
                <a:schemeClr val="tx1"/>
              </a:solidFill>
              <a:effectLst/>
            </a:endParaRPr>
          </a:p>
          <a:p>
            <a:r>
              <a:rPr lang="en-US" b="1" dirty="0" smtClean="0">
                <a:solidFill>
                  <a:schemeClr val="tx1"/>
                </a:solidFill>
              </a:rPr>
              <a:t>6.     mention 2 results of effective teaching </a:t>
            </a:r>
            <a:r>
              <a:rPr lang="en-US" b="1" dirty="0"/>
              <a:t>; and</a:t>
            </a:r>
            <a:endParaRPr lang="en-US" b="1" dirty="0" smtClean="0">
              <a:effectLst/>
            </a:endParaRPr>
          </a:p>
          <a:p>
            <a:r>
              <a:rPr lang="en-US" b="1" dirty="0"/>
              <a:t>7. </a:t>
            </a:r>
            <a:r>
              <a:rPr lang="en-US" b="1" dirty="0" smtClean="0"/>
              <a:t>	list </a:t>
            </a:r>
            <a:r>
              <a:rPr lang="en-US" b="1" dirty="0"/>
              <a:t>at least three (03) laws of learning</a:t>
            </a:r>
            <a:r>
              <a:rPr lang="en-US" b="1" dirty="0" smtClean="0"/>
              <a:t>.</a:t>
            </a:r>
            <a:endParaRPr lang="en-US" b="1" dirty="0" smtClean="0">
              <a:solidFill>
                <a:schemeClr val="tx1"/>
              </a:solidFill>
              <a:effectLst/>
            </a:endParaRPr>
          </a:p>
          <a:p>
            <a:pPr algn="just">
              <a:lnSpc>
                <a:spcPct val="110000"/>
              </a:lnSpc>
            </a:pPr>
            <a:endParaRPr lang="en-US" b="1" dirty="0" smtClean="0">
              <a:solidFill>
                <a:schemeClr val="tx1"/>
              </a:solidFill>
            </a:endParaRPr>
          </a:p>
          <a:p>
            <a:endParaRPr lang="en-US" dirty="0" smtClean="0"/>
          </a:p>
          <a:p>
            <a:endParaRPr lang="en-US" dirty="0"/>
          </a:p>
        </p:txBody>
      </p:sp>
    </p:spTree>
    <p:extLst>
      <p:ext uri="{BB962C8B-B14F-4D97-AF65-F5344CB8AC3E}">
        <p14:creationId xmlns:p14="http://schemas.microsoft.com/office/powerpoint/2010/main" val="101068131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lgn="just"/>
            <a:r>
              <a:rPr lang="en-US" b="1" dirty="0">
                <a:solidFill>
                  <a:srgbClr val="FF0000"/>
                </a:solidFill>
              </a:rPr>
              <a:t>Law of Set Attitude </a:t>
            </a:r>
            <a:r>
              <a:rPr lang="en-US" dirty="0"/>
              <a:t>• Learning is guided by a total set or attitude of the learner, which determines not only what the learner will do but what will satisfy him/her. • The learner performs the task well if he has his attitude set in the task.</a:t>
            </a:r>
          </a:p>
          <a:p>
            <a:pPr algn="just"/>
            <a:r>
              <a:rPr lang="en-US" b="1" dirty="0">
                <a:solidFill>
                  <a:srgbClr val="FF0000"/>
                </a:solidFill>
              </a:rPr>
              <a:t>Law of Analogy and assimilation</a:t>
            </a:r>
            <a:r>
              <a:rPr lang="en-US" dirty="0">
                <a:solidFill>
                  <a:srgbClr val="FF0000"/>
                </a:solidFill>
              </a:rPr>
              <a:t> </a:t>
            </a:r>
            <a:r>
              <a:rPr lang="en-US" dirty="0"/>
              <a:t>• According to this law, the individual makes use of old experiences or acquisitions while learning a new situation. There is a tendency to utilize common elements in the new situation as existed in a similar past situation.</a:t>
            </a:r>
          </a:p>
          <a:p>
            <a:pPr algn="just"/>
            <a:endParaRPr lang="en-US" dirty="0"/>
          </a:p>
        </p:txBody>
      </p:sp>
    </p:spTree>
    <p:extLst>
      <p:ext uri="{BB962C8B-B14F-4D97-AF65-F5344CB8AC3E}">
        <p14:creationId xmlns:p14="http://schemas.microsoft.com/office/powerpoint/2010/main" val="198496729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algn="just"/>
            <a:r>
              <a:rPr lang="en-US" sz="3600" b="1" dirty="0">
                <a:solidFill>
                  <a:srgbClr val="FF0000"/>
                </a:solidFill>
              </a:rPr>
              <a:t>Law of Associative Shifting</a:t>
            </a:r>
            <a:r>
              <a:rPr lang="en-US" sz="3600" dirty="0">
                <a:solidFill>
                  <a:srgbClr val="FF0000"/>
                </a:solidFill>
              </a:rPr>
              <a:t> </a:t>
            </a:r>
            <a:r>
              <a:rPr lang="en-US" sz="3600" dirty="0"/>
              <a:t>• According to this law we may get a response, of which a learner is capable, associated with any other situation to which he is sensitive. • Sometimes, a reaction to a certain stimulus might shift to a different one</a:t>
            </a:r>
          </a:p>
          <a:p>
            <a:pPr algn="just"/>
            <a:r>
              <a:rPr lang="en-US" sz="3600" b="1" dirty="0">
                <a:solidFill>
                  <a:srgbClr val="FF0000"/>
                </a:solidFill>
              </a:rPr>
              <a:t>Pre- potency of Elements</a:t>
            </a:r>
            <a:r>
              <a:rPr lang="en-US" sz="3600" dirty="0">
                <a:solidFill>
                  <a:srgbClr val="FF0000"/>
                </a:solidFill>
              </a:rPr>
              <a:t>: </a:t>
            </a:r>
            <a:r>
              <a:rPr lang="en-US" sz="3600" dirty="0"/>
              <a:t>• According to this law, the learner reacts selectively to the important elements in a field and neglects the other features or elements which may be irrelevant</a:t>
            </a:r>
          </a:p>
          <a:p>
            <a:pPr algn="just"/>
            <a:endParaRPr lang="en-US" sz="3600" dirty="0"/>
          </a:p>
        </p:txBody>
      </p:sp>
    </p:spTree>
    <p:extLst>
      <p:ext uri="{BB962C8B-B14F-4D97-AF65-F5344CB8AC3E}">
        <p14:creationId xmlns:p14="http://schemas.microsoft.com/office/powerpoint/2010/main" val="23493561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rmAutofit lnSpcReduction="10000"/>
          </a:bodyPr>
          <a:lstStyle/>
          <a:p>
            <a:r>
              <a:rPr lang="en-US" b="1" dirty="0">
                <a:solidFill>
                  <a:srgbClr val="FF0000"/>
                </a:solidFill>
              </a:rPr>
              <a:t>Red Flags of Ineffective Teaching</a:t>
            </a:r>
            <a:endParaRPr lang="en-US" dirty="0">
              <a:solidFill>
                <a:srgbClr val="FF0000"/>
              </a:solidFill>
            </a:endParaRPr>
          </a:p>
          <a:p>
            <a:r>
              <a:rPr lang="en-US" dirty="0"/>
              <a:t>The teacher:</a:t>
            </a:r>
          </a:p>
          <a:p>
            <a:r>
              <a:rPr lang="en-US" dirty="0" smtClean="0"/>
              <a:t>believes </a:t>
            </a:r>
            <a:r>
              <a:rPr lang="en-US" dirty="0"/>
              <a:t>that teaching is just a job; </a:t>
            </a:r>
          </a:p>
          <a:p>
            <a:r>
              <a:rPr lang="en-US" dirty="0" smtClean="0"/>
              <a:t>arrives </a:t>
            </a:r>
            <a:r>
              <a:rPr lang="en-US" dirty="0"/>
              <a:t>late to school and class on a regular basis;</a:t>
            </a:r>
          </a:p>
          <a:p>
            <a:r>
              <a:rPr lang="en-US" dirty="0" smtClean="0"/>
              <a:t>has </a:t>
            </a:r>
            <a:r>
              <a:rPr lang="en-US" dirty="0"/>
              <a:t>classroom discipline problems;</a:t>
            </a:r>
          </a:p>
          <a:p>
            <a:r>
              <a:rPr lang="en-US" dirty="0" smtClean="0"/>
              <a:t>is </a:t>
            </a:r>
            <a:r>
              <a:rPr lang="en-US" dirty="0"/>
              <a:t>not sensitive to a student’s culture or heritage; </a:t>
            </a:r>
          </a:p>
          <a:p>
            <a:r>
              <a:rPr lang="en-US" dirty="0" smtClean="0"/>
              <a:t>expresses </a:t>
            </a:r>
            <a:r>
              <a:rPr lang="en-US" dirty="0"/>
              <a:t>bias (positive or negative) with regard to students; </a:t>
            </a:r>
          </a:p>
          <a:p>
            <a:r>
              <a:rPr lang="en-US" dirty="0" smtClean="0"/>
              <a:t>works </a:t>
            </a:r>
            <a:r>
              <a:rPr lang="en-US" dirty="0"/>
              <a:t>on paperwork during class rather than working with students; </a:t>
            </a:r>
          </a:p>
          <a:p>
            <a:r>
              <a:rPr lang="en-US" dirty="0" smtClean="0"/>
              <a:t>has </a:t>
            </a:r>
            <a:r>
              <a:rPr lang="en-US" dirty="0"/>
              <a:t>parents complaining about what is going on in the classroom; </a:t>
            </a:r>
          </a:p>
          <a:p>
            <a:endParaRPr lang="en-US" dirty="0"/>
          </a:p>
        </p:txBody>
      </p:sp>
    </p:spTree>
    <p:extLst>
      <p:ext uri="{BB962C8B-B14F-4D97-AF65-F5344CB8AC3E}">
        <p14:creationId xmlns:p14="http://schemas.microsoft.com/office/powerpoint/2010/main" val="369088336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fontScale="92500"/>
          </a:bodyPr>
          <a:lstStyle/>
          <a:p>
            <a:r>
              <a:rPr lang="en-US" dirty="0" smtClean="0"/>
              <a:t>uses </a:t>
            </a:r>
            <a:r>
              <a:rPr lang="en-US" dirty="0"/>
              <a:t>inappropriate language;</a:t>
            </a:r>
          </a:p>
          <a:p>
            <a:r>
              <a:rPr lang="en-US" dirty="0" smtClean="0"/>
              <a:t>demeans </a:t>
            </a:r>
            <a:r>
              <a:rPr lang="en-US" dirty="0"/>
              <a:t>or ridicules students;</a:t>
            </a:r>
          </a:p>
          <a:p>
            <a:r>
              <a:rPr lang="en-US" dirty="0" smtClean="0"/>
              <a:t>exhibits </a:t>
            </a:r>
            <a:r>
              <a:rPr lang="en-US" dirty="0"/>
              <a:t>defensive behavior for no apparent reason;</a:t>
            </a:r>
          </a:p>
          <a:p>
            <a:r>
              <a:rPr lang="en-US" dirty="0" smtClean="0"/>
              <a:t>is </a:t>
            </a:r>
            <a:r>
              <a:rPr lang="en-US" dirty="0"/>
              <a:t>confrontational with students;</a:t>
            </a:r>
          </a:p>
          <a:p>
            <a:r>
              <a:rPr lang="en-US" dirty="0" smtClean="0"/>
              <a:t>lacks </a:t>
            </a:r>
            <a:r>
              <a:rPr lang="en-US" dirty="0"/>
              <a:t>conflict resolution skills;</a:t>
            </a:r>
          </a:p>
          <a:p>
            <a:r>
              <a:rPr lang="en-US" dirty="0" smtClean="0"/>
              <a:t>does </a:t>
            </a:r>
            <a:r>
              <a:rPr lang="en-US" dirty="0"/>
              <a:t>not accept responsibility for what occurs in the classroom</a:t>
            </a:r>
            <a:r>
              <a:rPr lang="en-US" dirty="0" smtClean="0"/>
              <a:t>;</a:t>
            </a:r>
            <a:endParaRPr lang="en-US" dirty="0"/>
          </a:p>
          <a:p>
            <a:r>
              <a:rPr lang="en-US" dirty="0" smtClean="0"/>
              <a:t>experiences </a:t>
            </a:r>
            <a:r>
              <a:rPr lang="en-US" dirty="0"/>
              <a:t>student behavior problems;</a:t>
            </a:r>
          </a:p>
          <a:p>
            <a:r>
              <a:rPr lang="en-US" dirty="0" smtClean="0"/>
              <a:t>has </a:t>
            </a:r>
            <a:r>
              <a:rPr lang="en-US" dirty="0"/>
              <a:t>unengaged students (e.g., bored, off-task, asleep);</a:t>
            </a:r>
          </a:p>
          <a:p>
            <a:r>
              <a:rPr lang="en-US" dirty="0" smtClean="0"/>
              <a:t>has </a:t>
            </a:r>
            <a:r>
              <a:rPr lang="en-US" dirty="0"/>
              <a:t>poor student performance in class and on assessments;</a:t>
            </a:r>
          </a:p>
          <a:p>
            <a:endParaRPr lang="en-US" dirty="0"/>
          </a:p>
        </p:txBody>
      </p:sp>
    </p:spTree>
    <p:extLst>
      <p:ext uri="{BB962C8B-B14F-4D97-AF65-F5344CB8AC3E}">
        <p14:creationId xmlns:p14="http://schemas.microsoft.com/office/powerpoint/2010/main" val="39315626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2237"/>
            <a:ext cx="8763000" cy="6507163"/>
          </a:xfrm>
        </p:spPr>
        <p:txBody>
          <a:bodyPr>
            <a:normAutofit lnSpcReduction="10000"/>
          </a:bodyPr>
          <a:lstStyle/>
          <a:p>
            <a:r>
              <a:rPr lang="en-US" dirty="0" smtClean="0"/>
              <a:t>gives </a:t>
            </a:r>
            <a:r>
              <a:rPr lang="en-US" dirty="0"/>
              <a:t>vague instructions for seatwork, projects, and activities;</a:t>
            </a:r>
          </a:p>
          <a:p>
            <a:r>
              <a:rPr lang="en-US" dirty="0" smtClean="0"/>
              <a:t>unresponsive </a:t>
            </a:r>
            <a:r>
              <a:rPr lang="en-US" dirty="0"/>
              <a:t>to </a:t>
            </a:r>
            <a:r>
              <a:rPr lang="en-US" dirty="0" smtClean="0"/>
              <a:t>students’ </a:t>
            </a:r>
            <a:r>
              <a:rPr lang="en-US" dirty="0"/>
              <a:t>cues that the delivery of instruction </a:t>
            </a:r>
            <a:r>
              <a:rPr lang="en-US" dirty="0" smtClean="0"/>
              <a:t>is </a:t>
            </a:r>
            <a:r>
              <a:rPr lang="en-US" dirty="0"/>
              <a:t>ineffective;</a:t>
            </a:r>
          </a:p>
          <a:p>
            <a:r>
              <a:rPr lang="en-US" dirty="0" smtClean="0"/>
              <a:t>lacks </a:t>
            </a:r>
            <a:r>
              <a:rPr lang="en-US" dirty="0"/>
              <a:t>variety in instructional methods used;</a:t>
            </a:r>
          </a:p>
          <a:p>
            <a:r>
              <a:rPr lang="en-US" dirty="0" smtClean="0"/>
              <a:t>has </a:t>
            </a:r>
            <a:r>
              <a:rPr lang="en-US" dirty="0"/>
              <a:t>difficulty individualizing instruction;</a:t>
            </a:r>
          </a:p>
          <a:p>
            <a:r>
              <a:rPr lang="en-US" dirty="0" smtClean="0"/>
              <a:t>uses </a:t>
            </a:r>
            <a:r>
              <a:rPr lang="en-US" dirty="0"/>
              <a:t>outdated material or terminology;</a:t>
            </a:r>
          </a:p>
          <a:p>
            <a:r>
              <a:rPr lang="en-US" dirty="0" smtClean="0"/>
              <a:t>fails </a:t>
            </a:r>
            <a:r>
              <a:rPr lang="en-US" dirty="0"/>
              <a:t>to implement needed changes pointed out by peers or supervisors;</a:t>
            </a:r>
          </a:p>
          <a:p>
            <a:r>
              <a:rPr lang="en-US" dirty="0" smtClean="0"/>
              <a:t>tells </a:t>
            </a:r>
            <a:r>
              <a:rPr lang="en-US" dirty="0"/>
              <a:t>students to “know the material”;</a:t>
            </a:r>
          </a:p>
          <a:p>
            <a:r>
              <a:rPr lang="en-US" dirty="0" smtClean="0"/>
              <a:t>does </a:t>
            </a:r>
            <a:r>
              <a:rPr lang="en-US" dirty="0"/>
              <a:t>not apply current strategies or best practices;</a:t>
            </a:r>
          </a:p>
          <a:p>
            <a:endParaRPr lang="en-US" dirty="0"/>
          </a:p>
        </p:txBody>
      </p:sp>
    </p:spTree>
    <p:extLst>
      <p:ext uri="{BB962C8B-B14F-4D97-AF65-F5344CB8AC3E}">
        <p14:creationId xmlns:p14="http://schemas.microsoft.com/office/powerpoint/2010/main" val="339827193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705600"/>
          </a:xfrm>
        </p:spPr>
        <p:txBody>
          <a:bodyPr/>
          <a:lstStyle/>
          <a:p>
            <a:r>
              <a:rPr lang="en-US" dirty="0" smtClean="0"/>
              <a:t>uses </a:t>
            </a:r>
            <a:r>
              <a:rPr lang="en-US" dirty="0"/>
              <a:t>poor examples of or improper English; </a:t>
            </a:r>
          </a:p>
          <a:p>
            <a:r>
              <a:rPr lang="en-US" dirty="0" smtClean="0"/>
              <a:t>transitions </a:t>
            </a:r>
            <a:r>
              <a:rPr lang="en-US" dirty="0"/>
              <a:t>slowly between activities or lessons; </a:t>
            </a:r>
          </a:p>
          <a:p>
            <a:r>
              <a:rPr lang="en-US" dirty="0" smtClean="0"/>
              <a:t>displays </a:t>
            </a:r>
            <a:r>
              <a:rPr lang="en-US" dirty="0"/>
              <a:t>unwillingness to contribute to the mission and vision of the school; </a:t>
            </a:r>
          </a:p>
          <a:p>
            <a:r>
              <a:rPr lang="en-US" dirty="0" smtClean="0"/>
              <a:t>refuses </a:t>
            </a:r>
            <a:r>
              <a:rPr lang="en-US" dirty="0"/>
              <a:t>to meet with parents and guardians or colleagues outside of contract hours; </a:t>
            </a:r>
          </a:p>
          <a:p>
            <a:r>
              <a:rPr lang="en-US" dirty="0" smtClean="0"/>
              <a:t>resents </a:t>
            </a:r>
            <a:r>
              <a:rPr lang="en-US" dirty="0"/>
              <a:t>or is threatened by other adults visiting the classroom; </a:t>
            </a:r>
          </a:p>
          <a:p>
            <a:r>
              <a:rPr lang="en-US" dirty="0" smtClean="0"/>
              <a:t>does </a:t>
            </a:r>
            <a:r>
              <a:rPr lang="en-US" dirty="0"/>
              <a:t>the minimum required to maintain certification or emergency certification status; </a:t>
            </a:r>
          </a:p>
          <a:p>
            <a:r>
              <a:rPr lang="en-US" dirty="0" smtClean="0"/>
              <a:t>submits </a:t>
            </a:r>
            <a:r>
              <a:rPr lang="en-US" dirty="0"/>
              <a:t>reports late; </a:t>
            </a:r>
          </a:p>
          <a:p>
            <a:endParaRPr lang="en-US" dirty="0"/>
          </a:p>
        </p:txBody>
      </p:sp>
    </p:spTree>
    <p:extLst>
      <p:ext uri="{BB962C8B-B14F-4D97-AF65-F5344CB8AC3E}">
        <p14:creationId xmlns:p14="http://schemas.microsoft.com/office/powerpoint/2010/main" val="224913705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rmAutofit fontScale="92500" lnSpcReduction="10000"/>
          </a:bodyPr>
          <a:lstStyle/>
          <a:p>
            <a:r>
              <a:rPr lang="en-US" dirty="0" smtClean="0"/>
              <a:t>submits </a:t>
            </a:r>
            <a:r>
              <a:rPr lang="en-US" dirty="0"/>
              <a:t>grades late;</a:t>
            </a:r>
          </a:p>
          <a:p>
            <a:r>
              <a:rPr lang="en-US" dirty="0" smtClean="0"/>
              <a:t>writes </a:t>
            </a:r>
            <a:r>
              <a:rPr lang="en-US" dirty="0"/>
              <a:t>inaccurate or unclear reports; and </a:t>
            </a:r>
          </a:p>
          <a:p>
            <a:r>
              <a:rPr lang="en-US" dirty="0" smtClean="0"/>
              <a:t>does </a:t>
            </a:r>
            <a:r>
              <a:rPr lang="en-US" dirty="0"/>
              <a:t>not update grade book or it is inaccurate. </a:t>
            </a:r>
          </a:p>
          <a:p>
            <a:r>
              <a:rPr lang="en-US" dirty="0"/>
              <a:t>Walker (2008) conducted a study on Twelve Characteristics of an Effective </a:t>
            </a:r>
            <a:r>
              <a:rPr lang="en-US" dirty="0" smtClean="0"/>
              <a:t>teacher</a:t>
            </a:r>
            <a:endParaRPr lang="en-US" dirty="0"/>
          </a:p>
          <a:p>
            <a:r>
              <a:rPr lang="en-US" b="1" dirty="0">
                <a:solidFill>
                  <a:srgbClr val="FF0000"/>
                </a:solidFill>
              </a:rPr>
              <a:t>Characteristics of Effective Teachers</a:t>
            </a:r>
            <a:r>
              <a:rPr lang="en-US" dirty="0" smtClean="0"/>
              <a:t>:</a:t>
            </a:r>
            <a:endParaRPr lang="en-US" dirty="0"/>
          </a:p>
          <a:p>
            <a:r>
              <a:rPr lang="en-US" b="1" dirty="0">
                <a:solidFill>
                  <a:srgbClr val="7030A0"/>
                </a:solidFill>
              </a:rPr>
              <a:t>Characteristic 1: Prepared</a:t>
            </a:r>
            <a:endParaRPr lang="en-US" dirty="0">
              <a:solidFill>
                <a:srgbClr val="7030A0"/>
              </a:solidFill>
            </a:endParaRPr>
          </a:p>
          <a:p>
            <a:r>
              <a:rPr lang="en-US" dirty="0"/>
              <a:t>The most effective teachers come to class each day ready to teach.</a:t>
            </a:r>
          </a:p>
          <a:p>
            <a:r>
              <a:rPr lang="en-US" dirty="0"/>
              <a:t>1. It is easy to learn in their classes because they are ready for the day.</a:t>
            </a:r>
          </a:p>
          <a:p>
            <a:r>
              <a:rPr lang="en-US" dirty="0"/>
              <a:t>2. They don’t waste instructional time. They start class on time. </a:t>
            </a:r>
            <a:r>
              <a:rPr lang="en-US" dirty="0" smtClean="0"/>
              <a:t>They teach </a:t>
            </a:r>
            <a:r>
              <a:rPr lang="en-US" dirty="0"/>
              <a:t>for the entire class period</a:t>
            </a:r>
            <a:r>
              <a:rPr lang="en-US" dirty="0" smtClean="0"/>
              <a:t>.</a:t>
            </a:r>
          </a:p>
          <a:p>
            <a:endParaRPr lang="en-US" dirty="0"/>
          </a:p>
        </p:txBody>
      </p:sp>
    </p:spTree>
    <p:extLst>
      <p:ext uri="{BB962C8B-B14F-4D97-AF65-F5344CB8AC3E}">
        <p14:creationId xmlns:p14="http://schemas.microsoft.com/office/powerpoint/2010/main" val="266000708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fontScale="92500" lnSpcReduction="10000"/>
          </a:bodyPr>
          <a:lstStyle/>
          <a:p>
            <a:r>
              <a:rPr lang="en-US" dirty="0"/>
              <a:t>3. Time flies in their classes because students are engaged in </a:t>
            </a:r>
            <a:r>
              <a:rPr lang="en-US" dirty="0" smtClean="0"/>
              <a:t>learning—i.e</a:t>
            </a:r>
            <a:r>
              <a:rPr lang="en-US" dirty="0"/>
              <a:t>., not bored, less likely to fall asleep</a:t>
            </a:r>
            <a:r>
              <a:rPr lang="en-US" dirty="0" smtClean="0"/>
              <a:t>.</a:t>
            </a:r>
            <a:endParaRPr lang="en-US" dirty="0"/>
          </a:p>
          <a:p>
            <a:r>
              <a:rPr lang="en-US" b="1" dirty="0">
                <a:solidFill>
                  <a:srgbClr val="7030A0"/>
                </a:solidFill>
              </a:rPr>
              <a:t>Characteristic 2: Positive</a:t>
            </a:r>
            <a:endParaRPr lang="en-US" dirty="0">
              <a:solidFill>
                <a:srgbClr val="7030A0"/>
              </a:solidFill>
            </a:endParaRPr>
          </a:p>
          <a:p>
            <a:r>
              <a:rPr lang="en-US" dirty="0"/>
              <a:t>The most effective teachers have optimistic attitudes about </a:t>
            </a:r>
            <a:r>
              <a:rPr lang="en-US" dirty="0" smtClean="0"/>
              <a:t>teaching and </a:t>
            </a:r>
            <a:r>
              <a:rPr lang="en-US" dirty="0"/>
              <a:t>about students. They</a:t>
            </a:r>
          </a:p>
          <a:p>
            <a:r>
              <a:rPr lang="en-US" dirty="0"/>
              <a:t>1. See the glass as half full (look on the positive side of every situation)</a:t>
            </a:r>
          </a:p>
          <a:p>
            <a:r>
              <a:rPr lang="en-US" dirty="0"/>
              <a:t>2. Make themselves available to students</a:t>
            </a:r>
          </a:p>
          <a:p>
            <a:r>
              <a:rPr lang="en-US" dirty="0"/>
              <a:t>3. Communicate with students about their progress</a:t>
            </a:r>
          </a:p>
          <a:p>
            <a:r>
              <a:rPr lang="en-US" dirty="0"/>
              <a:t>4. Give praise and recognition</a:t>
            </a:r>
          </a:p>
          <a:p>
            <a:r>
              <a:rPr lang="en-US" dirty="0"/>
              <a:t>5. Have strategies to help students act positively toward one another</a:t>
            </a:r>
          </a:p>
          <a:p>
            <a:endParaRPr lang="en-US" dirty="0"/>
          </a:p>
        </p:txBody>
      </p:sp>
    </p:spTree>
    <p:extLst>
      <p:ext uri="{BB962C8B-B14F-4D97-AF65-F5344CB8AC3E}">
        <p14:creationId xmlns:p14="http://schemas.microsoft.com/office/powerpoint/2010/main" val="36981364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lnSpcReduction="10000"/>
          </a:bodyPr>
          <a:lstStyle/>
          <a:p>
            <a:r>
              <a:rPr lang="en-US" b="1" dirty="0">
                <a:solidFill>
                  <a:srgbClr val="7030A0"/>
                </a:solidFill>
              </a:rPr>
              <a:t>Characteristic 3: Hold High Expectations</a:t>
            </a:r>
            <a:endParaRPr lang="en-US" dirty="0">
              <a:solidFill>
                <a:srgbClr val="7030A0"/>
              </a:solidFill>
            </a:endParaRPr>
          </a:p>
          <a:p>
            <a:r>
              <a:rPr lang="en-US" dirty="0"/>
              <a:t>The most effective teachers set no limits on students and </a:t>
            </a:r>
            <a:r>
              <a:rPr lang="en-US" dirty="0" smtClean="0"/>
              <a:t>believe everyone </a:t>
            </a:r>
            <a:r>
              <a:rPr lang="en-US" dirty="0"/>
              <a:t>can be successful. They</a:t>
            </a:r>
          </a:p>
          <a:p>
            <a:r>
              <a:rPr lang="en-US" dirty="0"/>
              <a:t>1. Hold the highest standards</a:t>
            </a:r>
          </a:p>
          <a:p>
            <a:r>
              <a:rPr lang="en-US" dirty="0"/>
              <a:t>2. Consistently challenge their students to do their best</a:t>
            </a:r>
          </a:p>
          <a:p>
            <a:r>
              <a:rPr lang="en-US" dirty="0"/>
              <a:t>3. Build students’ confidence and teach them to believe in </a:t>
            </a:r>
            <a:r>
              <a:rPr lang="en-US" dirty="0" smtClean="0"/>
              <a:t>themselves</a:t>
            </a:r>
            <a:endParaRPr lang="en-US" dirty="0"/>
          </a:p>
          <a:p>
            <a:r>
              <a:rPr lang="en-US" b="1" dirty="0">
                <a:solidFill>
                  <a:srgbClr val="7030A0"/>
                </a:solidFill>
              </a:rPr>
              <a:t>Characteristic 4: Creative</a:t>
            </a:r>
            <a:endParaRPr lang="en-US" dirty="0">
              <a:solidFill>
                <a:srgbClr val="7030A0"/>
              </a:solidFill>
            </a:endParaRPr>
          </a:p>
          <a:p>
            <a:r>
              <a:rPr lang="en-US" dirty="0"/>
              <a:t>The most effective teachers are resourceful and inventive in </a:t>
            </a:r>
            <a:r>
              <a:rPr lang="en-US" dirty="0" smtClean="0"/>
              <a:t>how they </a:t>
            </a:r>
            <a:r>
              <a:rPr lang="en-US" dirty="0"/>
              <a:t>teach their classes. They</a:t>
            </a:r>
          </a:p>
          <a:p>
            <a:endParaRPr lang="en-US" dirty="0"/>
          </a:p>
        </p:txBody>
      </p:sp>
    </p:spTree>
    <p:extLst>
      <p:ext uri="{BB962C8B-B14F-4D97-AF65-F5344CB8AC3E}">
        <p14:creationId xmlns:p14="http://schemas.microsoft.com/office/powerpoint/2010/main" val="358571333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fontScale="92500" lnSpcReduction="20000"/>
          </a:bodyPr>
          <a:lstStyle/>
          <a:p>
            <a:r>
              <a:rPr lang="en-US" dirty="0"/>
              <a:t>1. Wear a clown suit</a:t>
            </a:r>
          </a:p>
          <a:p>
            <a:r>
              <a:rPr lang="en-US" dirty="0"/>
              <a:t>2. Agree to participate in the school talent show</a:t>
            </a:r>
          </a:p>
          <a:p>
            <a:r>
              <a:rPr lang="en-US" dirty="0"/>
              <a:t>3. Use technology effectively in the </a:t>
            </a:r>
            <a:r>
              <a:rPr lang="en-US" dirty="0" smtClean="0"/>
              <a:t>classroom</a:t>
            </a:r>
            <a:endParaRPr lang="en-US" dirty="0"/>
          </a:p>
          <a:p>
            <a:r>
              <a:rPr lang="en-US" b="1" dirty="0">
                <a:solidFill>
                  <a:srgbClr val="7030A0"/>
                </a:solidFill>
              </a:rPr>
              <a:t>Characteristic 5: Fair</a:t>
            </a:r>
            <a:endParaRPr lang="en-US" dirty="0">
              <a:solidFill>
                <a:srgbClr val="7030A0"/>
              </a:solidFill>
            </a:endParaRPr>
          </a:p>
          <a:p>
            <a:r>
              <a:rPr lang="en-US" dirty="0"/>
              <a:t>The most effective teachers handle students and grading fairly. They</a:t>
            </a:r>
          </a:p>
          <a:p>
            <a:r>
              <a:rPr lang="en-US" dirty="0"/>
              <a:t>1. Allow all students equal opportunities and privileges</a:t>
            </a:r>
          </a:p>
          <a:p>
            <a:r>
              <a:rPr lang="en-US" dirty="0"/>
              <a:t>2. Provide clear requirements for the class</a:t>
            </a:r>
          </a:p>
          <a:p>
            <a:r>
              <a:rPr lang="en-US" dirty="0"/>
              <a:t>3. Recognize that “fair” doesn’t necessarily mean treating </a:t>
            </a:r>
            <a:r>
              <a:rPr lang="en-US" dirty="0" smtClean="0"/>
              <a:t>everyone the </a:t>
            </a:r>
            <a:r>
              <a:rPr lang="en-US" dirty="0"/>
              <a:t>same but means giving every student an opportunity to succeed</a:t>
            </a:r>
          </a:p>
          <a:p>
            <a:r>
              <a:rPr lang="en-US" dirty="0"/>
              <a:t>4. Understand that not all students learn in the same way and at </a:t>
            </a:r>
            <a:r>
              <a:rPr lang="en-US" dirty="0" smtClean="0"/>
              <a:t>the same </a:t>
            </a:r>
            <a:r>
              <a:rPr lang="en-US" dirty="0"/>
              <a:t>rate</a:t>
            </a:r>
          </a:p>
          <a:p>
            <a:endParaRPr lang="en-US" dirty="0"/>
          </a:p>
        </p:txBody>
      </p:sp>
    </p:spTree>
    <p:extLst>
      <p:ext uri="{BB962C8B-B14F-4D97-AF65-F5344CB8AC3E}">
        <p14:creationId xmlns:p14="http://schemas.microsoft.com/office/powerpoint/2010/main" val="5750898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lstStyle/>
          <a:p>
            <a:r>
              <a:rPr lang="en-US" b="1" dirty="0">
                <a:solidFill>
                  <a:srgbClr val="FF0000"/>
                </a:solidFill>
              </a:rPr>
              <a:t>Teaching</a:t>
            </a:r>
            <a:endParaRPr lang="en-US" dirty="0" smtClean="0">
              <a:solidFill>
                <a:srgbClr val="FF0000"/>
              </a:solidFill>
              <a:effectLst/>
            </a:endParaRPr>
          </a:p>
          <a:p>
            <a:pPr algn="just"/>
            <a:r>
              <a:rPr lang="en-US" dirty="0"/>
              <a:t>Teaching is a basic concept in the education process but has been variously defined by scholars in the field of education. Clark &amp; Starr cited in </a:t>
            </a:r>
            <a:r>
              <a:rPr lang="en-US" dirty="0" err="1"/>
              <a:t>Osokoya</a:t>
            </a:r>
            <a:r>
              <a:rPr lang="en-US" dirty="0"/>
              <a:t> (2011:1) state that “teaching is an attempt to assist students in acquiring or changing some skills, knowledge, idea, attitude or appreciation</a:t>
            </a:r>
            <a:r>
              <a:rPr lang="en-US" dirty="0" smtClean="0"/>
              <a:t>”. </a:t>
            </a:r>
            <a:r>
              <a:rPr lang="en-US" dirty="0"/>
              <a:t>On his part, </a:t>
            </a:r>
            <a:r>
              <a:rPr lang="en-US" dirty="0" err="1"/>
              <a:t>Osokoya</a:t>
            </a:r>
            <a:r>
              <a:rPr lang="en-US" dirty="0"/>
              <a:t> (2011:1) defines teaching as “the systematic series of activities through which the teacher seeks to interpret his specific task in relation to modification of the learner’s state of knowledge”.</a:t>
            </a:r>
          </a:p>
        </p:txBody>
      </p:sp>
    </p:spTree>
    <p:extLst>
      <p:ext uri="{BB962C8B-B14F-4D97-AF65-F5344CB8AC3E}">
        <p14:creationId xmlns:p14="http://schemas.microsoft.com/office/powerpoint/2010/main" val="11312773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a:bodyPr>
          <a:lstStyle/>
          <a:p>
            <a:r>
              <a:rPr lang="en-US" b="1" dirty="0">
                <a:solidFill>
                  <a:srgbClr val="7030A0"/>
                </a:solidFill>
              </a:rPr>
              <a:t>Characteristic 6: Display a Personal Touch</a:t>
            </a:r>
            <a:endParaRPr lang="en-US" dirty="0">
              <a:solidFill>
                <a:srgbClr val="7030A0"/>
              </a:solidFill>
            </a:endParaRPr>
          </a:p>
          <a:p>
            <a:r>
              <a:rPr lang="en-US" dirty="0"/>
              <a:t>The most effective teachers are approachable. They</a:t>
            </a:r>
          </a:p>
          <a:p>
            <a:r>
              <a:rPr lang="en-US" dirty="0"/>
              <a:t>1. Connect with students personally</a:t>
            </a:r>
          </a:p>
          <a:p>
            <a:r>
              <a:rPr lang="en-US" dirty="0"/>
              <a:t>2. Share personal experiences with their classes</a:t>
            </a:r>
          </a:p>
          <a:p>
            <a:r>
              <a:rPr lang="en-US" dirty="0"/>
              <a:t>3. Take personal interest in students and find out as much as </a:t>
            </a:r>
            <a:r>
              <a:rPr lang="en-US" dirty="0" smtClean="0"/>
              <a:t>possible about </a:t>
            </a:r>
            <a:r>
              <a:rPr lang="en-US" dirty="0"/>
              <a:t>them</a:t>
            </a:r>
          </a:p>
          <a:p>
            <a:r>
              <a:rPr lang="en-US" dirty="0"/>
              <a:t>4. Visit the students’ world (sit with them in the cafeteria; </a:t>
            </a:r>
            <a:r>
              <a:rPr lang="en-US" dirty="0" smtClean="0"/>
              <a:t>attend sporting </a:t>
            </a:r>
            <a:r>
              <a:rPr lang="en-US" dirty="0"/>
              <a:t>events, plays, and other events outside normal </a:t>
            </a:r>
            <a:r>
              <a:rPr lang="en-US" dirty="0" smtClean="0"/>
              <a:t>school hours</a:t>
            </a:r>
            <a:r>
              <a:rPr lang="en-US" dirty="0"/>
              <a:t>)</a:t>
            </a:r>
          </a:p>
          <a:p>
            <a:endParaRPr lang="en-US" dirty="0"/>
          </a:p>
        </p:txBody>
      </p:sp>
    </p:spTree>
    <p:extLst>
      <p:ext uri="{BB962C8B-B14F-4D97-AF65-F5344CB8AC3E}">
        <p14:creationId xmlns:p14="http://schemas.microsoft.com/office/powerpoint/2010/main" val="386535140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553200"/>
          </a:xfrm>
        </p:spPr>
        <p:txBody>
          <a:bodyPr/>
          <a:lstStyle/>
          <a:p>
            <a:r>
              <a:rPr lang="en-US" b="1" dirty="0">
                <a:solidFill>
                  <a:srgbClr val="7030A0"/>
                </a:solidFill>
              </a:rPr>
              <a:t>Characteristic 7: Cultivate a Sense of Belonging</a:t>
            </a:r>
            <a:endParaRPr lang="en-US" dirty="0">
              <a:solidFill>
                <a:srgbClr val="7030A0"/>
              </a:solidFill>
            </a:endParaRPr>
          </a:p>
          <a:p>
            <a:r>
              <a:rPr lang="en-US" dirty="0"/>
              <a:t>The most effective teachers have a way of making students feel </a:t>
            </a:r>
            <a:r>
              <a:rPr lang="en-US" dirty="0" smtClean="0"/>
              <a:t>welcome and </a:t>
            </a:r>
            <a:r>
              <a:rPr lang="en-US" dirty="0"/>
              <a:t>comfortable in their classrooms.</a:t>
            </a:r>
          </a:p>
          <a:p>
            <a:r>
              <a:rPr lang="en-US" dirty="0"/>
              <a:t>1. Students repeatedly mentioned that they felt as though </a:t>
            </a:r>
            <a:r>
              <a:rPr lang="en-US" dirty="0" smtClean="0"/>
              <a:t>they belonged </a:t>
            </a:r>
            <a:r>
              <a:rPr lang="en-US" dirty="0"/>
              <a:t>in classrooms taught by effective teachers.</a:t>
            </a:r>
          </a:p>
          <a:p>
            <a:r>
              <a:rPr lang="en-US" dirty="0"/>
              <a:t>2. The students knew they had a good teacher who loved </a:t>
            </a:r>
            <a:r>
              <a:rPr lang="en-US" dirty="0" smtClean="0"/>
              <a:t>teaching and </a:t>
            </a:r>
            <a:r>
              <a:rPr lang="en-US" dirty="0"/>
              <a:t>preferred it to other occupations.</a:t>
            </a:r>
          </a:p>
          <a:p>
            <a:endParaRPr lang="en-US" dirty="0"/>
          </a:p>
        </p:txBody>
      </p:sp>
    </p:spTree>
    <p:extLst>
      <p:ext uri="{BB962C8B-B14F-4D97-AF65-F5344CB8AC3E}">
        <p14:creationId xmlns:p14="http://schemas.microsoft.com/office/powerpoint/2010/main" val="450010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r>
              <a:rPr lang="en-US" b="1" dirty="0">
                <a:solidFill>
                  <a:srgbClr val="7030A0"/>
                </a:solidFill>
              </a:rPr>
              <a:t>Characteristic 8: Compassionate</a:t>
            </a:r>
            <a:endParaRPr lang="en-US" dirty="0">
              <a:solidFill>
                <a:srgbClr val="7030A0"/>
              </a:solidFill>
            </a:endParaRPr>
          </a:p>
          <a:p>
            <a:pPr algn="just"/>
            <a:r>
              <a:rPr lang="en-US" dirty="0"/>
              <a:t>The most effective teachers are concerned about students’ </a:t>
            </a:r>
            <a:r>
              <a:rPr lang="en-US" dirty="0" smtClean="0"/>
              <a:t>personal problems </a:t>
            </a:r>
            <a:r>
              <a:rPr lang="en-US" dirty="0"/>
              <a:t>and can relate to them and their problems. Numerous </a:t>
            </a:r>
            <a:r>
              <a:rPr lang="en-US" dirty="0" smtClean="0"/>
              <a:t>stories established </a:t>
            </a:r>
            <a:r>
              <a:rPr lang="en-US" dirty="0"/>
              <a:t>how the sensitivity and compassion of caring </a:t>
            </a:r>
            <a:r>
              <a:rPr lang="en-US" dirty="0" smtClean="0"/>
              <a:t>teachers affected </a:t>
            </a:r>
            <a:r>
              <a:rPr lang="en-US" dirty="0"/>
              <a:t>them in profound and lasting ways</a:t>
            </a:r>
            <a:r>
              <a:rPr lang="en-US" dirty="0" smtClean="0"/>
              <a:t>.</a:t>
            </a:r>
            <a:endParaRPr lang="en-US" dirty="0"/>
          </a:p>
          <a:p>
            <a:r>
              <a:rPr lang="en-US" b="1" dirty="0">
                <a:solidFill>
                  <a:srgbClr val="7030A0"/>
                </a:solidFill>
              </a:rPr>
              <a:t>Characteristic 9: Have a Sense of Humor</a:t>
            </a:r>
            <a:endParaRPr lang="en-US" dirty="0">
              <a:solidFill>
                <a:srgbClr val="7030A0"/>
              </a:solidFill>
            </a:endParaRPr>
          </a:p>
          <a:p>
            <a:r>
              <a:rPr lang="en-US" dirty="0"/>
              <a:t>The most effective teachers do not take everything seriously </a:t>
            </a:r>
            <a:r>
              <a:rPr lang="en-US" dirty="0" smtClean="0"/>
              <a:t>and make </a:t>
            </a:r>
            <a:r>
              <a:rPr lang="en-US" dirty="0"/>
              <a:t>learning fun. They</a:t>
            </a:r>
          </a:p>
          <a:p>
            <a:endParaRPr lang="en-US" dirty="0"/>
          </a:p>
        </p:txBody>
      </p:sp>
    </p:spTree>
    <p:extLst>
      <p:ext uri="{BB962C8B-B14F-4D97-AF65-F5344CB8AC3E}">
        <p14:creationId xmlns:p14="http://schemas.microsoft.com/office/powerpoint/2010/main" val="121615161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fontScale="92500" lnSpcReduction="20000"/>
          </a:bodyPr>
          <a:lstStyle/>
          <a:p>
            <a:r>
              <a:rPr lang="en-US" dirty="0"/>
              <a:t>1. Use humor to break the ice in difficult situations</a:t>
            </a:r>
          </a:p>
          <a:p>
            <a:r>
              <a:rPr lang="en-US" dirty="0"/>
              <a:t>2. Bring humor into the everyday classroom</a:t>
            </a:r>
          </a:p>
          <a:p>
            <a:r>
              <a:rPr lang="en-US" dirty="0"/>
              <a:t>3. Laugh with the class (but not at the expense of any </a:t>
            </a:r>
            <a:r>
              <a:rPr lang="en-US" dirty="0" smtClean="0"/>
              <a:t>particular student</a:t>
            </a:r>
            <a:r>
              <a:rPr lang="en-US" dirty="0"/>
              <a:t>)</a:t>
            </a:r>
          </a:p>
          <a:p>
            <a:r>
              <a:rPr lang="en-US" b="1" dirty="0">
                <a:solidFill>
                  <a:srgbClr val="7030A0"/>
                </a:solidFill>
              </a:rPr>
              <a:t>Characteristic 10: Respect Students</a:t>
            </a:r>
            <a:endParaRPr lang="en-US" dirty="0">
              <a:solidFill>
                <a:srgbClr val="7030A0"/>
              </a:solidFill>
            </a:endParaRPr>
          </a:p>
          <a:p>
            <a:r>
              <a:rPr lang="en-US" dirty="0"/>
              <a:t>The most effective teachers do not deliberately embarrass students.</a:t>
            </a:r>
          </a:p>
          <a:p>
            <a:r>
              <a:rPr lang="en-US" dirty="0"/>
              <a:t>Teachers who give the highest respect, get the highest respect. They</a:t>
            </a:r>
          </a:p>
          <a:p>
            <a:r>
              <a:rPr lang="en-US" dirty="0"/>
              <a:t>1. Respect students’ privacy when returning test papers</a:t>
            </a:r>
          </a:p>
          <a:p>
            <a:r>
              <a:rPr lang="en-US" dirty="0"/>
              <a:t>2. Speak to students in private concerning grades or conduct</a:t>
            </a:r>
          </a:p>
          <a:p>
            <a:r>
              <a:rPr lang="en-US" dirty="0"/>
              <a:t>3. Show sensitivity to feelings and consistently avoid situations </a:t>
            </a:r>
            <a:r>
              <a:rPr lang="en-US" dirty="0" smtClean="0"/>
              <a:t>that unnecessarily </a:t>
            </a:r>
            <a:r>
              <a:rPr lang="en-US" dirty="0"/>
              <a:t>embarrass students</a:t>
            </a:r>
          </a:p>
        </p:txBody>
      </p:sp>
    </p:spTree>
    <p:extLst>
      <p:ext uri="{BB962C8B-B14F-4D97-AF65-F5344CB8AC3E}">
        <p14:creationId xmlns:p14="http://schemas.microsoft.com/office/powerpoint/2010/main" val="17789051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477000"/>
          </a:xfrm>
        </p:spPr>
        <p:txBody>
          <a:bodyPr>
            <a:normAutofit/>
          </a:bodyPr>
          <a:lstStyle/>
          <a:p>
            <a:r>
              <a:rPr lang="en-US" b="1" dirty="0">
                <a:solidFill>
                  <a:srgbClr val="7030A0"/>
                </a:solidFill>
              </a:rPr>
              <a:t>Characteristic 11: Forgiving</a:t>
            </a:r>
            <a:endParaRPr lang="en-US" dirty="0">
              <a:solidFill>
                <a:srgbClr val="7030A0"/>
              </a:solidFill>
            </a:endParaRPr>
          </a:p>
          <a:p>
            <a:r>
              <a:rPr lang="en-US" dirty="0"/>
              <a:t>The most effective teachers do not hold grudges. They</a:t>
            </a:r>
          </a:p>
          <a:p>
            <a:r>
              <a:rPr lang="en-US" dirty="0"/>
              <a:t>1. Forgive students for inappropriate behavior</a:t>
            </a:r>
          </a:p>
          <a:p>
            <a:r>
              <a:rPr lang="en-US" dirty="0"/>
              <a:t>2. Habitually start each day with a clean slate</a:t>
            </a:r>
          </a:p>
          <a:p>
            <a:r>
              <a:rPr lang="en-US" dirty="0"/>
              <a:t>3. Understand that a forgiving attitude is essential to reaching </a:t>
            </a:r>
            <a:r>
              <a:rPr lang="en-US" dirty="0" smtClean="0"/>
              <a:t>difficult students</a:t>
            </a:r>
            <a:endParaRPr lang="en-US" dirty="0"/>
          </a:p>
          <a:p>
            <a:r>
              <a:rPr lang="en-US" dirty="0"/>
              <a:t>4. Understand that disruptive or antisocial behavior can quickly turn</a:t>
            </a:r>
          </a:p>
          <a:p>
            <a:r>
              <a:rPr lang="en-US" dirty="0"/>
              <a:t>a teacher against a student, but that refusing to give up on </a:t>
            </a:r>
            <a:r>
              <a:rPr lang="en-US" dirty="0" smtClean="0"/>
              <a:t>difficult students </a:t>
            </a:r>
            <a:r>
              <a:rPr lang="en-US" dirty="0"/>
              <a:t>can produce success</a:t>
            </a:r>
          </a:p>
          <a:p>
            <a:endParaRPr lang="en-US" dirty="0"/>
          </a:p>
        </p:txBody>
      </p:sp>
    </p:spTree>
    <p:extLst>
      <p:ext uri="{BB962C8B-B14F-4D97-AF65-F5344CB8AC3E}">
        <p14:creationId xmlns:p14="http://schemas.microsoft.com/office/powerpoint/2010/main" val="419350853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92500" lnSpcReduction="10000"/>
          </a:bodyPr>
          <a:lstStyle/>
          <a:p>
            <a:r>
              <a:rPr lang="en-US" b="1" dirty="0">
                <a:solidFill>
                  <a:srgbClr val="7030A0"/>
                </a:solidFill>
              </a:rPr>
              <a:t>Characteristic 12: Admit Mistakes</a:t>
            </a:r>
            <a:endParaRPr lang="en-US" dirty="0">
              <a:solidFill>
                <a:srgbClr val="7030A0"/>
              </a:solidFill>
            </a:endParaRPr>
          </a:p>
          <a:p>
            <a:r>
              <a:rPr lang="en-US" dirty="0"/>
              <a:t>The most effective teachers are quick to admit being wrong. They</a:t>
            </a:r>
          </a:p>
          <a:p>
            <a:pPr algn="just"/>
            <a:r>
              <a:rPr lang="en-US" dirty="0"/>
              <a:t>1. Apologize to mistakenly accused </a:t>
            </a:r>
            <a:r>
              <a:rPr lang="en-US" dirty="0" smtClean="0"/>
              <a:t>students; and</a:t>
            </a:r>
            <a:endParaRPr lang="en-US" dirty="0"/>
          </a:p>
          <a:p>
            <a:r>
              <a:rPr lang="en-US" dirty="0"/>
              <a:t>2. Make adjustments when students point out errors in grading </a:t>
            </a:r>
            <a:r>
              <a:rPr lang="en-US" dirty="0" smtClean="0"/>
              <a:t>or test </a:t>
            </a:r>
            <a:r>
              <a:rPr lang="en-US" dirty="0"/>
              <a:t>material that has not been </a:t>
            </a:r>
            <a:r>
              <a:rPr lang="en-US" dirty="0" smtClean="0"/>
              <a:t>assigned</a:t>
            </a:r>
            <a:endParaRPr lang="en-US" dirty="0"/>
          </a:p>
          <a:p>
            <a:r>
              <a:rPr lang="en-US" b="1" dirty="0">
                <a:solidFill>
                  <a:srgbClr val="FF0000"/>
                </a:solidFill>
              </a:rPr>
              <a:t>Other Characteristics of Effective Teaching</a:t>
            </a:r>
            <a:endParaRPr lang="en-US" dirty="0">
              <a:solidFill>
                <a:srgbClr val="FF0000"/>
              </a:solidFill>
            </a:endParaRPr>
          </a:p>
          <a:p>
            <a:r>
              <a:rPr lang="en-US" dirty="0"/>
              <a:t>The teacher:</a:t>
            </a:r>
          </a:p>
          <a:p>
            <a:r>
              <a:rPr lang="en-US" dirty="0" smtClean="0"/>
              <a:t>assumes </a:t>
            </a:r>
            <a:r>
              <a:rPr lang="en-US" dirty="0"/>
              <a:t>ownership for the classroom and the students’ </a:t>
            </a:r>
            <a:r>
              <a:rPr lang="en-US" dirty="0" smtClean="0"/>
              <a:t>success; </a:t>
            </a:r>
            <a:endParaRPr lang="en-US" dirty="0"/>
          </a:p>
          <a:p>
            <a:r>
              <a:rPr lang="en-US" dirty="0" smtClean="0"/>
              <a:t>uses </a:t>
            </a:r>
            <a:r>
              <a:rPr lang="en-US" dirty="0"/>
              <a:t>personal experiences as examples in </a:t>
            </a:r>
            <a:r>
              <a:rPr lang="en-US" dirty="0" smtClean="0"/>
              <a:t>teaching; </a:t>
            </a:r>
            <a:endParaRPr lang="en-US" dirty="0"/>
          </a:p>
          <a:p>
            <a:r>
              <a:rPr lang="en-US" dirty="0" smtClean="0"/>
              <a:t>understands </a:t>
            </a:r>
            <a:r>
              <a:rPr lang="en-US" dirty="0"/>
              <a:t>feelings of </a:t>
            </a:r>
            <a:r>
              <a:rPr lang="en-US" dirty="0" smtClean="0"/>
              <a:t>students; </a:t>
            </a:r>
            <a:endParaRPr lang="en-US" dirty="0"/>
          </a:p>
          <a:p>
            <a:r>
              <a:rPr lang="en-US" dirty="0" smtClean="0"/>
              <a:t>communicates clearly; </a:t>
            </a:r>
            <a:endParaRPr lang="en-US" dirty="0"/>
          </a:p>
          <a:p>
            <a:endParaRPr lang="en-US" dirty="0"/>
          </a:p>
        </p:txBody>
      </p:sp>
    </p:spTree>
    <p:extLst>
      <p:ext uri="{BB962C8B-B14F-4D97-AF65-F5344CB8AC3E}">
        <p14:creationId xmlns:p14="http://schemas.microsoft.com/office/powerpoint/2010/main" val="52750224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lstStyle/>
          <a:p>
            <a:r>
              <a:rPr lang="en-US" dirty="0" smtClean="0"/>
              <a:t> admits to mistakes and corrects them immediately; </a:t>
            </a:r>
          </a:p>
          <a:p>
            <a:pPr algn="just"/>
            <a:r>
              <a:rPr lang="en-US" dirty="0" smtClean="0"/>
              <a:t>thinks </a:t>
            </a:r>
            <a:r>
              <a:rPr lang="en-US" dirty="0"/>
              <a:t>about and reflects on practice</a:t>
            </a:r>
            <a:r>
              <a:rPr lang="en-US" dirty="0" smtClean="0"/>
              <a:t>;</a:t>
            </a:r>
            <a:endParaRPr lang="en-US" dirty="0"/>
          </a:p>
          <a:p>
            <a:r>
              <a:rPr lang="en-US" dirty="0" smtClean="0"/>
              <a:t>dresses </a:t>
            </a:r>
            <a:r>
              <a:rPr lang="en-US" dirty="0"/>
              <a:t>appropriately for the position;</a:t>
            </a:r>
          </a:p>
          <a:p>
            <a:r>
              <a:rPr lang="en-US" dirty="0" smtClean="0"/>
              <a:t>maintains </a:t>
            </a:r>
            <a:r>
              <a:rPr lang="en-US" dirty="0"/>
              <a:t>confidential trust and respect;</a:t>
            </a:r>
          </a:p>
          <a:p>
            <a:r>
              <a:rPr lang="en-US" dirty="0" smtClean="0"/>
              <a:t>is </a:t>
            </a:r>
            <a:r>
              <a:rPr lang="en-US" dirty="0"/>
              <a:t>structured, yet flexible and spontaneous;</a:t>
            </a:r>
          </a:p>
          <a:p>
            <a:r>
              <a:rPr lang="en-US" dirty="0" smtClean="0"/>
              <a:t>is </a:t>
            </a:r>
            <a:r>
              <a:rPr lang="en-US" dirty="0"/>
              <a:t>responsive to situations and students’ needs;</a:t>
            </a:r>
          </a:p>
          <a:p>
            <a:r>
              <a:rPr lang="en-US" dirty="0" smtClean="0"/>
              <a:t>enjoys </a:t>
            </a:r>
            <a:r>
              <a:rPr lang="en-US" dirty="0"/>
              <a:t>teaching and expects students to enjoy learning;</a:t>
            </a:r>
          </a:p>
          <a:p>
            <a:endParaRPr lang="en-US" dirty="0"/>
          </a:p>
        </p:txBody>
      </p:sp>
    </p:spTree>
    <p:extLst>
      <p:ext uri="{BB962C8B-B14F-4D97-AF65-F5344CB8AC3E}">
        <p14:creationId xmlns:p14="http://schemas.microsoft.com/office/powerpoint/2010/main" val="9427548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92500" lnSpcReduction="20000"/>
          </a:bodyPr>
          <a:lstStyle/>
          <a:p>
            <a:r>
              <a:rPr lang="en-US" dirty="0" smtClean="0"/>
              <a:t>looks </a:t>
            </a:r>
            <a:r>
              <a:rPr lang="en-US" dirty="0"/>
              <a:t>for the win-win solution in conflict situations;</a:t>
            </a:r>
          </a:p>
          <a:p>
            <a:r>
              <a:rPr lang="en-US" dirty="0" smtClean="0"/>
              <a:t>listens </a:t>
            </a:r>
            <a:r>
              <a:rPr lang="en-US" dirty="0"/>
              <a:t>attentively to student questions and comments;</a:t>
            </a:r>
          </a:p>
          <a:p>
            <a:r>
              <a:rPr lang="en-US" dirty="0" smtClean="0"/>
              <a:t>responds </a:t>
            </a:r>
            <a:r>
              <a:rPr lang="en-US" dirty="0"/>
              <a:t>to students with respect, even in difficult situations;</a:t>
            </a:r>
          </a:p>
          <a:p>
            <a:r>
              <a:rPr lang="en-US" dirty="0" smtClean="0"/>
              <a:t>communicates </a:t>
            </a:r>
            <a:r>
              <a:rPr lang="en-US" dirty="0"/>
              <a:t>high expectations consistently;</a:t>
            </a:r>
          </a:p>
          <a:p>
            <a:r>
              <a:rPr lang="en-US" dirty="0" smtClean="0"/>
              <a:t>conducts </a:t>
            </a:r>
            <a:r>
              <a:rPr lang="en-US" dirty="0"/>
              <a:t>one-on-one conversations with students;</a:t>
            </a:r>
          </a:p>
          <a:p>
            <a:r>
              <a:rPr lang="en-US" dirty="0" smtClean="0"/>
              <a:t>treats </a:t>
            </a:r>
            <a:r>
              <a:rPr lang="en-US" dirty="0"/>
              <a:t>students equally and fairly;</a:t>
            </a:r>
          </a:p>
          <a:p>
            <a:r>
              <a:rPr lang="en-US" dirty="0" smtClean="0"/>
              <a:t>has </a:t>
            </a:r>
            <a:r>
              <a:rPr lang="en-US" dirty="0"/>
              <a:t>positive dialogue and interactions with students outside the classroom;</a:t>
            </a:r>
          </a:p>
          <a:p>
            <a:r>
              <a:rPr lang="en-US" dirty="0" smtClean="0"/>
              <a:t>invests </a:t>
            </a:r>
            <a:r>
              <a:rPr lang="en-US" dirty="0"/>
              <a:t>time with single students or small groups of students outside the classroom;</a:t>
            </a:r>
          </a:p>
          <a:p>
            <a:endParaRPr lang="en-US" dirty="0"/>
          </a:p>
        </p:txBody>
      </p:sp>
    </p:spTree>
    <p:extLst>
      <p:ext uri="{BB962C8B-B14F-4D97-AF65-F5344CB8AC3E}">
        <p14:creationId xmlns:p14="http://schemas.microsoft.com/office/powerpoint/2010/main" val="365238422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fontScale="92500" lnSpcReduction="10000"/>
          </a:bodyPr>
          <a:lstStyle/>
          <a:p>
            <a:r>
              <a:rPr lang="en-US" dirty="0" smtClean="0"/>
              <a:t>maintains </a:t>
            </a:r>
            <a:r>
              <a:rPr lang="en-US" dirty="0"/>
              <a:t>a professional manner at all times;</a:t>
            </a:r>
          </a:p>
          <a:p>
            <a:r>
              <a:rPr lang="en-US" dirty="0" smtClean="0"/>
              <a:t>addresses </a:t>
            </a:r>
            <a:r>
              <a:rPr lang="en-US" dirty="0"/>
              <a:t>students by name;</a:t>
            </a:r>
          </a:p>
          <a:p>
            <a:r>
              <a:rPr lang="en-US" dirty="0" smtClean="0"/>
              <a:t>speaks </a:t>
            </a:r>
            <a:r>
              <a:rPr lang="en-US" dirty="0"/>
              <a:t>in an appropriate tone and volume; and</a:t>
            </a:r>
          </a:p>
          <a:p>
            <a:r>
              <a:rPr lang="en-US" dirty="0" smtClean="0"/>
              <a:t>works </a:t>
            </a:r>
            <a:r>
              <a:rPr lang="en-US" dirty="0"/>
              <a:t>actively with students</a:t>
            </a:r>
            <a:r>
              <a:rPr lang="en-US" dirty="0" smtClean="0"/>
              <a:t>.</a:t>
            </a:r>
            <a:endParaRPr lang="en-US" dirty="0"/>
          </a:p>
          <a:p>
            <a:r>
              <a:rPr lang="en-US" b="1" dirty="0">
                <a:solidFill>
                  <a:srgbClr val="FF0000"/>
                </a:solidFill>
              </a:rPr>
              <a:t>Strategies of Effective Teaching</a:t>
            </a:r>
            <a:endParaRPr lang="en-US" dirty="0">
              <a:solidFill>
                <a:srgbClr val="FF0000"/>
              </a:solidFill>
            </a:endParaRPr>
          </a:p>
          <a:p>
            <a:pPr lvl="0"/>
            <a:r>
              <a:rPr lang="en-US" b="1" dirty="0">
                <a:solidFill>
                  <a:srgbClr val="7030A0"/>
                </a:solidFill>
              </a:rPr>
              <a:t>Application of reinforcement</a:t>
            </a:r>
            <a:endParaRPr lang="en-US" dirty="0">
              <a:solidFill>
                <a:srgbClr val="7030A0"/>
              </a:solidFill>
            </a:endParaRPr>
          </a:p>
          <a:p>
            <a:r>
              <a:rPr lang="en-US" dirty="0"/>
              <a:t>Positive reinforcement</a:t>
            </a:r>
          </a:p>
          <a:p>
            <a:r>
              <a:rPr lang="en-US" dirty="0"/>
              <a:t>Negative reinforcement</a:t>
            </a:r>
          </a:p>
          <a:p>
            <a:r>
              <a:rPr lang="en-US" dirty="0"/>
              <a:t>Continuous reinforcement</a:t>
            </a:r>
          </a:p>
          <a:p>
            <a:r>
              <a:rPr lang="en-US" dirty="0"/>
              <a:t>Intermittent reinforcement</a:t>
            </a:r>
          </a:p>
          <a:p>
            <a:r>
              <a:rPr lang="en-US" dirty="0"/>
              <a:t>- ratio- fixed ratio; variable ratio</a:t>
            </a:r>
          </a:p>
          <a:p>
            <a:r>
              <a:rPr lang="en-US" dirty="0"/>
              <a:t>- interval- fixed interval; variable interval</a:t>
            </a:r>
          </a:p>
          <a:p>
            <a:endParaRPr lang="en-US" dirty="0"/>
          </a:p>
        </p:txBody>
      </p:sp>
    </p:spTree>
    <p:extLst>
      <p:ext uri="{BB962C8B-B14F-4D97-AF65-F5344CB8AC3E}">
        <p14:creationId xmlns:p14="http://schemas.microsoft.com/office/powerpoint/2010/main" val="132928364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r>
              <a:rPr lang="en-US" b="1" dirty="0"/>
              <a:t>-</a:t>
            </a:r>
            <a:r>
              <a:rPr lang="en-US" b="1" dirty="0" err="1">
                <a:solidFill>
                  <a:srgbClr val="7030A0"/>
                </a:solidFill>
              </a:rPr>
              <a:t>Individualised</a:t>
            </a:r>
            <a:r>
              <a:rPr lang="en-US" b="1" dirty="0">
                <a:solidFill>
                  <a:srgbClr val="7030A0"/>
                </a:solidFill>
              </a:rPr>
              <a:t> attention</a:t>
            </a:r>
            <a:r>
              <a:rPr lang="en-US" dirty="0">
                <a:solidFill>
                  <a:srgbClr val="7030A0"/>
                </a:solidFill>
              </a:rPr>
              <a:t> </a:t>
            </a:r>
            <a:r>
              <a:rPr lang="en-US" dirty="0"/>
              <a:t>– For example in the sciences, mathematics and other practical-oriented courses demands that students be guided when carrying out class exercises, especially where some of the students are having difficulty. Guide students who are weak in the topic to get it right.</a:t>
            </a:r>
          </a:p>
          <a:p>
            <a:r>
              <a:rPr lang="en-US" b="1" dirty="0"/>
              <a:t>-</a:t>
            </a:r>
            <a:r>
              <a:rPr lang="en-US" b="1" dirty="0">
                <a:solidFill>
                  <a:srgbClr val="7030A0"/>
                </a:solidFill>
              </a:rPr>
              <a:t>Use of appropriate teaching methods</a:t>
            </a:r>
            <a:endParaRPr lang="en-US" dirty="0">
              <a:solidFill>
                <a:srgbClr val="7030A0"/>
              </a:solidFill>
            </a:endParaRPr>
          </a:p>
          <a:p>
            <a:r>
              <a:rPr lang="en-US" dirty="0"/>
              <a:t>Lecture method</a:t>
            </a:r>
          </a:p>
          <a:p>
            <a:r>
              <a:rPr lang="en-US" dirty="0"/>
              <a:t>Discussion method</a:t>
            </a:r>
          </a:p>
          <a:p>
            <a:r>
              <a:rPr lang="en-US" dirty="0"/>
              <a:t>Demonstration method</a:t>
            </a:r>
          </a:p>
          <a:p>
            <a:endParaRPr lang="en-US" dirty="0"/>
          </a:p>
        </p:txBody>
      </p:sp>
    </p:spTree>
    <p:extLst>
      <p:ext uri="{BB962C8B-B14F-4D97-AF65-F5344CB8AC3E}">
        <p14:creationId xmlns:p14="http://schemas.microsoft.com/office/powerpoint/2010/main" val="6982824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92500" lnSpcReduction="20000"/>
          </a:bodyPr>
          <a:lstStyle/>
          <a:p>
            <a:r>
              <a:rPr lang="en-US" dirty="0"/>
              <a:t>It is the action of an individual to make learning possible. Thus, the goal of teaching is to facilitate learning.</a:t>
            </a:r>
            <a:endParaRPr lang="en-US" dirty="0" smtClean="0">
              <a:effectLst/>
            </a:endParaRPr>
          </a:p>
          <a:p>
            <a:r>
              <a:rPr lang="en-US" b="1" dirty="0">
                <a:solidFill>
                  <a:srgbClr val="FF0000"/>
                </a:solidFill>
              </a:rPr>
              <a:t>What Qualifies as Teaching</a:t>
            </a:r>
            <a:r>
              <a:rPr lang="en-US" dirty="0" smtClean="0">
                <a:solidFill>
                  <a:srgbClr val="FF0000"/>
                </a:solidFill>
              </a:rPr>
              <a:t>?</a:t>
            </a:r>
            <a:endParaRPr lang="en-US" dirty="0" smtClean="0">
              <a:solidFill>
                <a:srgbClr val="FF0000"/>
              </a:solidFill>
              <a:effectLst/>
            </a:endParaRPr>
          </a:p>
          <a:p>
            <a:r>
              <a:rPr lang="en-US" dirty="0"/>
              <a:t>Professionally speaking, an </a:t>
            </a:r>
            <a:r>
              <a:rPr lang="en-US" dirty="0" smtClean="0"/>
              <a:t>individual’s </a:t>
            </a:r>
            <a:r>
              <a:rPr lang="en-US" dirty="0"/>
              <a:t>activity can only be described as teaching when it meets the following conditions:</a:t>
            </a:r>
            <a:endParaRPr lang="en-US" dirty="0" smtClean="0">
              <a:effectLst/>
            </a:endParaRPr>
          </a:p>
          <a:p>
            <a:r>
              <a:rPr lang="en-US" dirty="0"/>
              <a:t>1. it must be methodical;</a:t>
            </a:r>
            <a:endParaRPr lang="en-US" dirty="0" smtClean="0">
              <a:effectLst/>
            </a:endParaRPr>
          </a:p>
          <a:p>
            <a:r>
              <a:rPr lang="en-US" dirty="0"/>
              <a:t>2. it must be well planned;</a:t>
            </a:r>
            <a:endParaRPr lang="en-US" dirty="0" smtClean="0">
              <a:effectLst/>
            </a:endParaRPr>
          </a:p>
          <a:p>
            <a:r>
              <a:rPr lang="en-US" dirty="0"/>
              <a:t>3. it must result from resourcefulness on the part of the teacher;</a:t>
            </a:r>
            <a:endParaRPr lang="en-US" dirty="0" smtClean="0">
              <a:effectLst/>
            </a:endParaRPr>
          </a:p>
          <a:p>
            <a:r>
              <a:rPr lang="en-US" dirty="0"/>
              <a:t>4. it must be activity- based; </a:t>
            </a:r>
            <a:endParaRPr lang="en-US" dirty="0" smtClean="0">
              <a:effectLst/>
            </a:endParaRPr>
          </a:p>
          <a:p>
            <a:r>
              <a:rPr lang="en-US" dirty="0"/>
              <a:t>5. it must be related to the learner’s experience; and </a:t>
            </a:r>
            <a:endParaRPr lang="en-US" dirty="0" smtClean="0">
              <a:effectLst/>
            </a:endParaRPr>
          </a:p>
          <a:p>
            <a:r>
              <a:rPr lang="en-US" dirty="0"/>
              <a:t>6. it must be undertaken by teachers who possess the requisite </a:t>
            </a:r>
            <a:r>
              <a:rPr lang="en-US" dirty="0" smtClean="0"/>
              <a:t>competencies </a:t>
            </a:r>
            <a:r>
              <a:rPr lang="en-US" dirty="0"/>
              <a:t>and qualities.</a:t>
            </a:r>
          </a:p>
        </p:txBody>
      </p:sp>
    </p:spTree>
    <p:extLst>
      <p:ext uri="{BB962C8B-B14F-4D97-AF65-F5344CB8AC3E}">
        <p14:creationId xmlns:p14="http://schemas.microsoft.com/office/powerpoint/2010/main" val="155096257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92500" lnSpcReduction="10000"/>
          </a:bodyPr>
          <a:lstStyle/>
          <a:p>
            <a:r>
              <a:rPr lang="en-US" dirty="0"/>
              <a:t>Project method</a:t>
            </a:r>
          </a:p>
          <a:p>
            <a:r>
              <a:rPr lang="en-US" dirty="0"/>
              <a:t>Role play method</a:t>
            </a:r>
          </a:p>
          <a:p>
            <a:r>
              <a:rPr lang="en-US" dirty="0"/>
              <a:t>Group discussion</a:t>
            </a:r>
          </a:p>
          <a:p>
            <a:r>
              <a:rPr lang="en-US" dirty="0"/>
              <a:t>Field trip method, etc</a:t>
            </a:r>
            <a:r>
              <a:rPr lang="en-US" dirty="0" smtClean="0"/>
              <a:t>.</a:t>
            </a:r>
            <a:endParaRPr lang="en-US" dirty="0"/>
          </a:p>
          <a:p>
            <a:r>
              <a:rPr lang="en-US" b="1" dirty="0">
                <a:solidFill>
                  <a:srgbClr val="FF0000"/>
                </a:solidFill>
              </a:rPr>
              <a:t>Results of Effective Teaching</a:t>
            </a:r>
            <a:endParaRPr lang="en-US" dirty="0">
              <a:solidFill>
                <a:srgbClr val="FF0000"/>
              </a:solidFill>
            </a:endParaRPr>
          </a:p>
          <a:p>
            <a:r>
              <a:rPr lang="en-US" dirty="0"/>
              <a:t>Effective teaching produces the following results.</a:t>
            </a:r>
          </a:p>
          <a:p>
            <a:pPr lvl="0"/>
            <a:r>
              <a:rPr lang="en-US" dirty="0"/>
              <a:t>Easy evaluation of the objectives of teaching- whether or not the objectives of the lesson have been achieved.</a:t>
            </a:r>
          </a:p>
          <a:p>
            <a:pPr lvl="0"/>
            <a:r>
              <a:rPr lang="en-US" dirty="0"/>
              <a:t>Since teaching is systematic it is easy for students to follow the teaching.</a:t>
            </a:r>
          </a:p>
          <a:p>
            <a:pPr lvl="0"/>
            <a:r>
              <a:rPr lang="en-US" dirty="0"/>
              <a:t>Students easily approach the teacher for further clarifications in areas of doubt.</a:t>
            </a:r>
          </a:p>
          <a:p>
            <a:endParaRPr lang="en-US" dirty="0"/>
          </a:p>
        </p:txBody>
      </p:sp>
    </p:spTree>
    <p:extLst>
      <p:ext uri="{BB962C8B-B14F-4D97-AF65-F5344CB8AC3E}">
        <p14:creationId xmlns:p14="http://schemas.microsoft.com/office/powerpoint/2010/main" val="410826424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lnSpcReduction="10000"/>
          </a:bodyPr>
          <a:lstStyle/>
          <a:p>
            <a:pPr lvl="0"/>
            <a:r>
              <a:rPr lang="en-US" dirty="0"/>
              <a:t>Students are ever willing to attend classes because they are motivated to learn</a:t>
            </a:r>
          </a:p>
          <a:p>
            <a:pPr lvl="0"/>
            <a:r>
              <a:rPr lang="en-US" dirty="0"/>
              <a:t>Students’ expectations are usually met.</a:t>
            </a:r>
          </a:p>
          <a:p>
            <a:pPr lvl="0"/>
            <a:r>
              <a:rPr lang="en-US" dirty="0"/>
              <a:t>The teacher is intrinsically motivated having discharges his/her role creditably.</a:t>
            </a:r>
          </a:p>
          <a:p>
            <a:pPr lvl="0"/>
            <a:r>
              <a:rPr lang="en-US" dirty="0"/>
              <a:t>Students feel welcome and comfortable in their classrooms.</a:t>
            </a:r>
          </a:p>
          <a:p>
            <a:pPr lvl="0"/>
            <a:r>
              <a:rPr lang="en-US" dirty="0"/>
              <a:t>Most students believe in their teachers and accept them </a:t>
            </a:r>
            <a:r>
              <a:rPr lang="en-US" i="1" dirty="0"/>
              <a:t>in loco parentis. </a:t>
            </a:r>
            <a:endParaRPr lang="en-US" dirty="0"/>
          </a:p>
          <a:p>
            <a:pPr lvl="0"/>
            <a:r>
              <a:rPr lang="en-US" dirty="0"/>
              <a:t>Students tell their parents and friends about their school.</a:t>
            </a:r>
          </a:p>
          <a:p>
            <a:r>
              <a:rPr lang="en-US" dirty="0" smtClean="0"/>
              <a:t>This</a:t>
            </a:r>
            <a:r>
              <a:rPr lang="en-US" dirty="0"/>
              <a:t>, eventually, </a:t>
            </a:r>
            <a:r>
              <a:rPr lang="en-US" dirty="0" smtClean="0"/>
              <a:t>translates </a:t>
            </a:r>
            <a:r>
              <a:rPr lang="en-US" dirty="0"/>
              <a:t>to increase in enrolment for our university.</a:t>
            </a:r>
          </a:p>
          <a:p>
            <a:endParaRPr lang="en-US" dirty="0"/>
          </a:p>
        </p:txBody>
      </p:sp>
    </p:spTree>
    <p:extLst>
      <p:ext uri="{BB962C8B-B14F-4D97-AF65-F5344CB8AC3E}">
        <p14:creationId xmlns:p14="http://schemas.microsoft.com/office/powerpoint/2010/main" val="53670936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Autofit/>
          </a:bodyPr>
          <a:lstStyle/>
          <a:p>
            <a:r>
              <a:rPr lang="en-US" sz="3000" b="1" dirty="0">
                <a:solidFill>
                  <a:srgbClr val="FF0000"/>
                </a:solidFill>
              </a:rPr>
              <a:t>Conclusions</a:t>
            </a:r>
            <a:endParaRPr lang="en-US" sz="3000" dirty="0">
              <a:solidFill>
                <a:srgbClr val="FF0000"/>
              </a:solidFill>
            </a:endParaRPr>
          </a:p>
          <a:p>
            <a:pPr algn="just"/>
            <a:r>
              <a:rPr lang="en-US" sz="3000" dirty="0"/>
              <a:t>In conclusion, it could be said that promoting effective teaching is not the task of the teacher alone but the business of all stakeholders in the school system. While teachers try their best to ensure that learners </a:t>
            </a:r>
            <a:r>
              <a:rPr lang="en-US" sz="3000" dirty="0" smtClean="0"/>
              <a:t>learn, </a:t>
            </a:r>
            <a:r>
              <a:rPr lang="en-US" sz="3000" dirty="0"/>
              <a:t>the enabling environment must be provided by </a:t>
            </a:r>
            <a:r>
              <a:rPr lang="en-US" sz="3000" dirty="0" smtClean="0"/>
              <a:t>the school </a:t>
            </a:r>
            <a:r>
              <a:rPr lang="en-US" sz="3000" dirty="0"/>
              <a:t>management. </a:t>
            </a:r>
          </a:p>
          <a:p>
            <a:endParaRPr lang="en-US" sz="1200" b="1" dirty="0" smtClean="0"/>
          </a:p>
          <a:p>
            <a:r>
              <a:rPr lang="en-US" sz="2800" b="1" dirty="0" smtClean="0"/>
              <a:t>References</a:t>
            </a:r>
            <a:endParaRPr lang="en-US" sz="2800" dirty="0"/>
          </a:p>
          <a:p>
            <a:r>
              <a:rPr lang="en-US" sz="2800" dirty="0" err="1"/>
              <a:t>Osokoya</a:t>
            </a:r>
            <a:r>
              <a:rPr lang="en-US" sz="2800" dirty="0"/>
              <a:t>, I. O. (2011). </a:t>
            </a:r>
            <a:r>
              <a:rPr lang="en-US" sz="2800" i="1" dirty="0"/>
              <a:t>Introduction to secondary school teaching skills</a:t>
            </a:r>
            <a:r>
              <a:rPr lang="en-US" sz="2800" dirty="0"/>
              <a:t>. </a:t>
            </a:r>
            <a:r>
              <a:rPr lang="en-US" sz="2800" dirty="0" smtClean="0"/>
              <a:t>Ibadan</a:t>
            </a:r>
            <a:r>
              <a:rPr lang="en-US" sz="2800" dirty="0"/>
              <a:t>: Laurel Educational Publishers.</a:t>
            </a:r>
          </a:p>
          <a:p>
            <a:r>
              <a:rPr lang="en-US" sz="2800" dirty="0" smtClean="0"/>
              <a:t>Walker</a:t>
            </a:r>
            <a:r>
              <a:rPr lang="en-US" sz="2800" dirty="0"/>
              <a:t>, R. J. (2008). </a:t>
            </a:r>
            <a:r>
              <a:rPr lang="en-US" sz="2800" i="1" dirty="0"/>
              <a:t>12 Characteristics of an effective teacher</a:t>
            </a:r>
            <a:r>
              <a:rPr lang="en-US" sz="2800" dirty="0"/>
              <a:t>. NC: Lulu </a:t>
            </a:r>
            <a:r>
              <a:rPr lang="en-US" sz="2800" dirty="0" smtClean="0"/>
              <a:t>Publishing</a:t>
            </a:r>
            <a:r>
              <a:rPr lang="en-US" sz="2800" dirty="0"/>
              <a:t>.</a:t>
            </a:r>
          </a:p>
          <a:p>
            <a:pPr marL="0" indent="0">
              <a:buNone/>
            </a:pPr>
            <a:r>
              <a:rPr lang="en-US" sz="2800" dirty="0"/>
              <a:t> </a:t>
            </a:r>
          </a:p>
          <a:p>
            <a:endParaRPr lang="en-US" sz="3000" dirty="0"/>
          </a:p>
        </p:txBody>
      </p:sp>
    </p:spTree>
    <p:extLst>
      <p:ext uri="{BB962C8B-B14F-4D97-AF65-F5344CB8AC3E}">
        <p14:creationId xmlns:p14="http://schemas.microsoft.com/office/powerpoint/2010/main" val="190483677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lstStyle/>
          <a:p>
            <a:endParaRPr lang="en-US" dirty="0" smtClean="0"/>
          </a:p>
          <a:p>
            <a:endParaRPr lang="en-US" dirty="0"/>
          </a:p>
          <a:p>
            <a:pPr marL="0" indent="0" algn="ctr">
              <a:buNone/>
            </a:pPr>
            <a:r>
              <a:rPr lang="en-US" sz="5400" b="1" dirty="0" smtClean="0">
                <a:solidFill>
                  <a:srgbClr val="FF0000"/>
                </a:solidFill>
              </a:rPr>
              <a:t>THANK YOU </a:t>
            </a:r>
          </a:p>
          <a:p>
            <a:pPr marL="0" indent="0" algn="ctr">
              <a:buNone/>
            </a:pPr>
            <a:r>
              <a:rPr lang="en-US" sz="5400" b="1" dirty="0" smtClean="0">
                <a:solidFill>
                  <a:srgbClr val="FF0000"/>
                </a:solidFill>
              </a:rPr>
              <a:t>FOR</a:t>
            </a:r>
          </a:p>
          <a:p>
            <a:pPr marL="0" indent="0" algn="ctr">
              <a:buNone/>
            </a:pPr>
            <a:r>
              <a:rPr lang="en-US" sz="5400" b="1" dirty="0" smtClean="0">
                <a:solidFill>
                  <a:srgbClr val="FF0000"/>
                </a:solidFill>
              </a:rPr>
              <a:t> LISTENING</a:t>
            </a:r>
            <a:endParaRPr lang="en-US" sz="5400" b="1" dirty="0">
              <a:solidFill>
                <a:srgbClr val="FF0000"/>
              </a:solidFill>
            </a:endParaRPr>
          </a:p>
        </p:txBody>
      </p:sp>
    </p:spTree>
    <p:extLst>
      <p:ext uri="{BB962C8B-B14F-4D97-AF65-F5344CB8AC3E}">
        <p14:creationId xmlns:p14="http://schemas.microsoft.com/office/powerpoint/2010/main" val="357972001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80">
                                          <p:stCondLst>
                                            <p:cond delay="0"/>
                                          </p:stCondLst>
                                        </p:cTn>
                                        <p:tgtEl>
                                          <p:spTgt spid="3">
                                            <p:txEl>
                                              <p:pRg st="2" end="2"/>
                                            </p:txEl>
                                          </p:spTgt>
                                        </p:tgtEl>
                                      </p:cBhvr>
                                    </p:animEffect>
                                    <p:anim calcmode="lin" valueType="num">
                                      <p:cBhvr>
                                        <p:cTn id="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2" end="2"/>
                                            </p:txEl>
                                          </p:spTgt>
                                        </p:tgtEl>
                                      </p:cBhvr>
                                      <p:to x="100000" y="60000"/>
                                    </p:animScale>
                                    <p:animScale>
                                      <p:cBhvr>
                                        <p:cTn id="14" dur="166" decel="50000">
                                          <p:stCondLst>
                                            <p:cond delay="676"/>
                                          </p:stCondLst>
                                        </p:cTn>
                                        <p:tgtEl>
                                          <p:spTgt spid="3">
                                            <p:txEl>
                                              <p:pRg st="2" end="2"/>
                                            </p:txEl>
                                          </p:spTgt>
                                        </p:tgtEl>
                                      </p:cBhvr>
                                      <p:to x="100000" y="100000"/>
                                    </p:animScale>
                                    <p:animScale>
                                      <p:cBhvr>
                                        <p:cTn id="15" dur="26">
                                          <p:stCondLst>
                                            <p:cond delay="1312"/>
                                          </p:stCondLst>
                                        </p:cTn>
                                        <p:tgtEl>
                                          <p:spTgt spid="3">
                                            <p:txEl>
                                              <p:pRg st="2" end="2"/>
                                            </p:txEl>
                                          </p:spTgt>
                                        </p:tgtEl>
                                      </p:cBhvr>
                                      <p:to x="100000" y="80000"/>
                                    </p:animScale>
                                    <p:animScale>
                                      <p:cBhvr>
                                        <p:cTn id="16" dur="166" decel="50000">
                                          <p:stCondLst>
                                            <p:cond delay="1338"/>
                                          </p:stCondLst>
                                        </p:cTn>
                                        <p:tgtEl>
                                          <p:spTgt spid="3">
                                            <p:txEl>
                                              <p:pRg st="2" end="2"/>
                                            </p:txEl>
                                          </p:spTgt>
                                        </p:tgtEl>
                                      </p:cBhvr>
                                      <p:to x="100000" y="100000"/>
                                    </p:animScale>
                                    <p:animScale>
                                      <p:cBhvr>
                                        <p:cTn id="17" dur="26">
                                          <p:stCondLst>
                                            <p:cond delay="1642"/>
                                          </p:stCondLst>
                                        </p:cTn>
                                        <p:tgtEl>
                                          <p:spTgt spid="3">
                                            <p:txEl>
                                              <p:pRg st="2" end="2"/>
                                            </p:txEl>
                                          </p:spTgt>
                                        </p:tgtEl>
                                      </p:cBhvr>
                                      <p:to x="100000" y="90000"/>
                                    </p:animScale>
                                    <p:animScale>
                                      <p:cBhvr>
                                        <p:cTn id="18" dur="166" decel="50000">
                                          <p:stCondLst>
                                            <p:cond delay="1668"/>
                                          </p:stCondLst>
                                        </p:cTn>
                                        <p:tgtEl>
                                          <p:spTgt spid="3">
                                            <p:txEl>
                                              <p:pRg st="2" end="2"/>
                                            </p:txEl>
                                          </p:spTgt>
                                        </p:tgtEl>
                                      </p:cBhvr>
                                      <p:to x="100000" y="100000"/>
                                    </p:animScale>
                                    <p:animScale>
                                      <p:cBhvr>
                                        <p:cTn id="19" dur="26">
                                          <p:stCondLst>
                                            <p:cond delay="1808"/>
                                          </p:stCondLst>
                                        </p:cTn>
                                        <p:tgtEl>
                                          <p:spTgt spid="3">
                                            <p:txEl>
                                              <p:pRg st="2" end="2"/>
                                            </p:txEl>
                                          </p:spTgt>
                                        </p:tgtEl>
                                      </p:cBhvr>
                                      <p:to x="100000" y="95000"/>
                                    </p:animScale>
                                    <p:animScale>
                                      <p:cBhvr>
                                        <p:cTn id="20" dur="166" decel="50000">
                                          <p:stCondLst>
                                            <p:cond delay="1834"/>
                                          </p:stCondLst>
                                        </p:cTn>
                                        <p:tgtEl>
                                          <p:spTgt spid="3">
                                            <p:txEl>
                                              <p:pRg st="2" end="2"/>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80">
                                          <p:stCondLst>
                                            <p:cond delay="0"/>
                                          </p:stCondLst>
                                        </p:cTn>
                                        <p:tgtEl>
                                          <p:spTgt spid="3">
                                            <p:txEl>
                                              <p:pRg st="3" end="3"/>
                                            </p:txEl>
                                          </p:spTgt>
                                        </p:tgtEl>
                                      </p:cBhvr>
                                    </p:animEffect>
                                    <p:anim calcmode="lin" valueType="num">
                                      <p:cBhvr>
                                        <p:cTn id="2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3" end="3"/>
                                            </p:txEl>
                                          </p:spTgt>
                                        </p:tgtEl>
                                      </p:cBhvr>
                                      <p:to x="100000" y="60000"/>
                                    </p:animScale>
                                    <p:animScale>
                                      <p:cBhvr>
                                        <p:cTn id="30" dur="166" decel="50000">
                                          <p:stCondLst>
                                            <p:cond delay="676"/>
                                          </p:stCondLst>
                                        </p:cTn>
                                        <p:tgtEl>
                                          <p:spTgt spid="3">
                                            <p:txEl>
                                              <p:pRg st="3" end="3"/>
                                            </p:txEl>
                                          </p:spTgt>
                                        </p:tgtEl>
                                      </p:cBhvr>
                                      <p:to x="100000" y="100000"/>
                                    </p:animScale>
                                    <p:animScale>
                                      <p:cBhvr>
                                        <p:cTn id="31" dur="26">
                                          <p:stCondLst>
                                            <p:cond delay="1312"/>
                                          </p:stCondLst>
                                        </p:cTn>
                                        <p:tgtEl>
                                          <p:spTgt spid="3">
                                            <p:txEl>
                                              <p:pRg st="3" end="3"/>
                                            </p:txEl>
                                          </p:spTgt>
                                        </p:tgtEl>
                                      </p:cBhvr>
                                      <p:to x="100000" y="80000"/>
                                    </p:animScale>
                                    <p:animScale>
                                      <p:cBhvr>
                                        <p:cTn id="32" dur="166" decel="50000">
                                          <p:stCondLst>
                                            <p:cond delay="1338"/>
                                          </p:stCondLst>
                                        </p:cTn>
                                        <p:tgtEl>
                                          <p:spTgt spid="3">
                                            <p:txEl>
                                              <p:pRg st="3" end="3"/>
                                            </p:txEl>
                                          </p:spTgt>
                                        </p:tgtEl>
                                      </p:cBhvr>
                                      <p:to x="100000" y="100000"/>
                                    </p:animScale>
                                    <p:animScale>
                                      <p:cBhvr>
                                        <p:cTn id="33" dur="26">
                                          <p:stCondLst>
                                            <p:cond delay="1642"/>
                                          </p:stCondLst>
                                        </p:cTn>
                                        <p:tgtEl>
                                          <p:spTgt spid="3">
                                            <p:txEl>
                                              <p:pRg st="3" end="3"/>
                                            </p:txEl>
                                          </p:spTgt>
                                        </p:tgtEl>
                                      </p:cBhvr>
                                      <p:to x="100000" y="90000"/>
                                    </p:animScale>
                                    <p:animScale>
                                      <p:cBhvr>
                                        <p:cTn id="34" dur="166" decel="50000">
                                          <p:stCondLst>
                                            <p:cond delay="1668"/>
                                          </p:stCondLst>
                                        </p:cTn>
                                        <p:tgtEl>
                                          <p:spTgt spid="3">
                                            <p:txEl>
                                              <p:pRg st="3" end="3"/>
                                            </p:txEl>
                                          </p:spTgt>
                                        </p:tgtEl>
                                      </p:cBhvr>
                                      <p:to x="100000" y="100000"/>
                                    </p:animScale>
                                    <p:animScale>
                                      <p:cBhvr>
                                        <p:cTn id="35" dur="26">
                                          <p:stCondLst>
                                            <p:cond delay="1808"/>
                                          </p:stCondLst>
                                        </p:cTn>
                                        <p:tgtEl>
                                          <p:spTgt spid="3">
                                            <p:txEl>
                                              <p:pRg st="3" end="3"/>
                                            </p:txEl>
                                          </p:spTgt>
                                        </p:tgtEl>
                                      </p:cBhvr>
                                      <p:to x="100000" y="95000"/>
                                    </p:animScale>
                                    <p:animScale>
                                      <p:cBhvr>
                                        <p:cTn id="36" dur="166" decel="50000">
                                          <p:stCondLst>
                                            <p:cond delay="1834"/>
                                          </p:stCondLst>
                                        </p:cTn>
                                        <p:tgtEl>
                                          <p:spTgt spid="3">
                                            <p:txEl>
                                              <p:pRg st="3" end="3"/>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wipe(down)">
                                      <p:cBhvr>
                                        <p:cTn id="39" dur="580">
                                          <p:stCondLst>
                                            <p:cond delay="0"/>
                                          </p:stCondLst>
                                        </p:cTn>
                                        <p:tgtEl>
                                          <p:spTgt spid="3">
                                            <p:txEl>
                                              <p:pRg st="4" end="4"/>
                                            </p:txEl>
                                          </p:spTgt>
                                        </p:tgtEl>
                                      </p:cBhvr>
                                    </p:animEffect>
                                    <p:anim calcmode="lin" valueType="num">
                                      <p:cBhvr>
                                        <p:cTn id="4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4" end="4"/>
                                            </p:txEl>
                                          </p:spTgt>
                                        </p:tgtEl>
                                      </p:cBhvr>
                                      <p:to x="100000" y="60000"/>
                                    </p:animScale>
                                    <p:animScale>
                                      <p:cBhvr>
                                        <p:cTn id="46" dur="166" decel="50000">
                                          <p:stCondLst>
                                            <p:cond delay="676"/>
                                          </p:stCondLst>
                                        </p:cTn>
                                        <p:tgtEl>
                                          <p:spTgt spid="3">
                                            <p:txEl>
                                              <p:pRg st="4" end="4"/>
                                            </p:txEl>
                                          </p:spTgt>
                                        </p:tgtEl>
                                      </p:cBhvr>
                                      <p:to x="100000" y="100000"/>
                                    </p:animScale>
                                    <p:animScale>
                                      <p:cBhvr>
                                        <p:cTn id="47" dur="26">
                                          <p:stCondLst>
                                            <p:cond delay="1312"/>
                                          </p:stCondLst>
                                        </p:cTn>
                                        <p:tgtEl>
                                          <p:spTgt spid="3">
                                            <p:txEl>
                                              <p:pRg st="4" end="4"/>
                                            </p:txEl>
                                          </p:spTgt>
                                        </p:tgtEl>
                                      </p:cBhvr>
                                      <p:to x="100000" y="80000"/>
                                    </p:animScale>
                                    <p:animScale>
                                      <p:cBhvr>
                                        <p:cTn id="48" dur="166" decel="50000">
                                          <p:stCondLst>
                                            <p:cond delay="1338"/>
                                          </p:stCondLst>
                                        </p:cTn>
                                        <p:tgtEl>
                                          <p:spTgt spid="3">
                                            <p:txEl>
                                              <p:pRg st="4" end="4"/>
                                            </p:txEl>
                                          </p:spTgt>
                                        </p:tgtEl>
                                      </p:cBhvr>
                                      <p:to x="100000" y="100000"/>
                                    </p:animScale>
                                    <p:animScale>
                                      <p:cBhvr>
                                        <p:cTn id="49" dur="26">
                                          <p:stCondLst>
                                            <p:cond delay="1642"/>
                                          </p:stCondLst>
                                        </p:cTn>
                                        <p:tgtEl>
                                          <p:spTgt spid="3">
                                            <p:txEl>
                                              <p:pRg st="4" end="4"/>
                                            </p:txEl>
                                          </p:spTgt>
                                        </p:tgtEl>
                                      </p:cBhvr>
                                      <p:to x="100000" y="90000"/>
                                    </p:animScale>
                                    <p:animScale>
                                      <p:cBhvr>
                                        <p:cTn id="50" dur="166" decel="50000">
                                          <p:stCondLst>
                                            <p:cond delay="1668"/>
                                          </p:stCondLst>
                                        </p:cTn>
                                        <p:tgtEl>
                                          <p:spTgt spid="3">
                                            <p:txEl>
                                              <p:pRg st="4" end="4"/>
                                            </p:txEl>
                                          </p:spTgt>
                                        </p:tgtEl>
                                      </p:cBhvr>
                                      <p:to x="100000" y="100000"/>
                                    </p:animScale>
                                    <p:animScale>
                                      <p:cBhvr>
                                        <p:cTn id="51" dur="26">
                                          <p:stCondLst>
                                            <p:cond delay="1808"/>
                                          </p:stCondLst>
                                        </p:cTn>
                                        <p:tgtEl>
                                          <p:spTgt spid="3">
                                            <p:txEl>
                                              <p:pRg st="4" end="4"/>
                                            </p:txEl>
                                          </p:spTgt>
                                        </p:tgtEl>
                                      </p:cBhvr>
                                      <p:to x="100000" y="95000"/>
                                    </p:animScale>
                                    <p:animScale>
                                      <p:cBhvr>
                                        <p:cTn id="5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553200"/>
          </a:xfrm>
        </p:spPr>
        <p:txBody>
          <a:bodyPr>
            <a:normAutofit lnSpcReduction="10000"/>
          </a:bodyPr>
          <a:lstStyle/>
          <a:p>
            <a:pPr algn="just"/>
            <a:r>
              <a:rPr lang="en-US" b="1" dirty="0">
                <a:solidFill>
                  <a:srgbClr val="FF0000"/>
                </a:solidFill>
              </a:rPr>
              <a:t>Methodical</a:t>
            </a:r>
            <a:endParaRPr lang="en-US" dirty="0">
              <a:solidFill>
                <a:srgbClr val="FF0000"/>
              </a:solidFill>
            </a:endParaRPr>
          </a:p>
          <a:p>
            <a:pPr algn="just"/>
            <a:r>
              <a:rPr lang="en-US" dirty="0"/>
              <a:t> Teaching is a systematic process that demands the use of several methods of approaches. To envisage a successful teaching the teacher should be insightful in selecting the most appropriate method for a group of students taking cognizance of their level, age or quality. Acknowledging the learners’ characteristics of level, age and quality enables the teacher to adopt either an </a:t>
            </a:r>
            <a:r>
              <a:rPr lang="en-US" u="sng" dirty="0"/>
              <a:t>individualized</a:t>
            </a:r>
            <a:r>
              <a:rPr lang="en-US" dirty="0"/>
              <a:t> or </a:t>
            </a:r>
            <a:r>
              <a:rPr lang="en-US" u="sng" dirty="0"/>
              <a:t>group</a:t>
            </a:r>
            <a:r>
              <a:rPr lang="en-US" dirty="0"/>
              <a:t> approach in problem solving. Array of methods is available to the teacher from which to select. It should be </a:t>
            </a:r>
            <a:r>
              <a:rPr lang="en-US" dirty="0" err="1"/>
              <a:t>emphasised</a:t>
            </a:r>
            <a:r>
              <a:rPr lang="en-US" dirty="0"/>
              <a:t> that no single method would suit all categories of students. </a:t>
            </a:r>
          </a:p>
        </p:txBody>
      </p:sp>
    </p:spTree>
    <p:extLst>
      <p:ext uri="{BB962C8B-B14F-4D97-AF65-F5344CB8AC3E}">
        <p14:creationId xmlns:p14="http://schemas.microsoft.com/office/powerpoint/2010/main" val="40981643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r>
              <a:rPr lang="en-US" dirty="0"/>
              <a:t>Sometimes, </a:t>
            </a:r>
            <a:r>
              <a:rPr lang="en-US" dirty="0" err="1"/>
              <a:t>eclectism</a:t>
            </a:r>
            <a:r>
              <a:rPr lang="en-US" dirty="0"/>
              <a:t> may be required in to get the expected results. This calls for insightfulness and flexibility on the part of the teacher.</a:t>
            </a:r>
            <a:endParaRPr lang="en-US" dirty="0" smtClean="0">
              <a:effectLst/>
            </a:endParaRPr>
          </a:p>
          <a:p>
            <a:r>
              <a:rPr lang="en-US" b="1" dirty="0">
                <a:solidFill>
                  <a:srgbClr val="FF0000"/>
                </a:solidFill>
              </a:rPr>
              <a:t>Planning the Teaching</a:t>
            </a:r>
            <a:endParaRPr lang="en-US" dirty="0" smtClean="0">
              <a:solidFill>
                <a:srgbClr val="FF0000"/>
              </a:solidFill>
              <a:effectLst/>
            </a:endParaRPr>
          </a:p>
          <a:p>
            <a:r>
              <a:rPr lang="en-US" dirty="0"/>
              <a:t>Planning teaching entails the following.</a:t>
            </a:r>
            <a:endParaRPr lang="en-US" dirty="0" smtClean="0">
              <a:effectLst/>
            </a:endParaRPr>
          </a:p>
          <a:p>
            <a:r>
              <a:rPr lang="en-US" dirty="0"/>
              <a:t>i Determine the entry behaviour.</a:t>
            </a:r>
            <a:endParaRPr lang="en-US" dirty="0" smtClean="0">
              <a:effectLst/>
            </a:endParaRPr>
          </a:p>
          <a:p>
            <a:r>
              <a:rPr lang="en-US" dirty="0"/>
              <a:t>ii State the instructional objectives in </a:t>
            </a:r>
            <a:r>
              <a:rPr lang="en-US" dirty="0" err="1"/>
              <a:t>behavioural</a:t>
            </a:r>
            <a:r>
              <a:rPr lang="en-US" dirty="0"/>
              <a:t> </a:t>
            </a:r>
            <a:r>
              <a:rPr lang="en-US" dirty="0" err="1"/>
              <a:t>i.e</a:t>
            </a:r>
            <a:r>
              <a:rPr lang="en-US" dirty="0"/>
              <a:t>, state the action____ under what condition______ standard of attainment. </a:t>
            </a:r>
            <a:endParaRPr lang="en-US" dirty="0" smtClean="0">
              <a:effectLst/>
            </a:endParaRPr>
          </a:p>
          <a:p>
            <a:r>
              <a:rPr lang="en-US" dirty="0"/>
              <a:t>Example: at the end of the topic, students should be able to:</a:t>
            </a:r>
            <a:endParaRPr lang="en-US" dirty="0" smtClean="0">
              <a:effectLst/>
            </a:endParaRPr>
          </a:p>
          <a:p>
            <a:endParaRPr lang="en-US" dirty="0"/>
          </a:p>
        </p:txBody>
      </p:sp>
    </p:spTree>
    <p:extLst>
      <p:ext uri="{BB962C8B-B14F-4D97-AF65-F5344CB8AC3E}">
        <p14:creationId xmlns:p14="http://schemas.microsoft.com/office/powerpoint/2010/main" val="137887221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lstStyle/>
          <a:p>
            <a:r>
              <a:rPr lang="en-US" dirty="0"/>
              <a:t>(a) state the etymology of psychology;</a:t>
            </a:r>
            <a:endParaRPr lang="en-US" dirty="0" smtClean="0">
              <a:effectLst/>
            </a:endParaRPr>
          </a:p>
          <a:p>
            <a:r>
              <a:rPr lang="en-US" dirty="0"/>
              <a:t>	(b) define psychology from the </a:t>
            </a:r>
            <a:r>
              <a:rPr lang="en-US" dirty="0" err="1"/>
              <a:t>Watsonian</a:t>
            </a:r>
            <a:r>
              <a:rPr lang="en-US" dirty="0"/>
              <a:t> perspective.</a:t>
            </a:r>
            <a:endParaRPr lang="en-US" dirty="0" smtClean="0">
              <a:effectLst/>
            </a:endParaRPr>
          </a:p>
          <a:p>
            <a:r>
              <a:rPr lang="en-US" dirty="0"/>
              <a:t>iii Get feedback through evaluation which may be in the form of:</a:t>
            </a:r>
            <a:endParaRPr lang="en-US" dirty="0" smtClean="0">
              <a:effectLst/>
            </a:endParaRPr>
          </a:p>
          <a:p>
            <a:r>
              <a:rPr lang="en-US" dirty="0"/>
              <a:t>	formative</a:t>
            </a:r>
            <a:endParaRPr lang="en-US" dirty="0" smtClean="0">
              <a:effectLst/>
            </a:endParaRPr>
          </a:p>
          <a:p>
            <a:r>
              <a:rPr lang="en-US" dirty="0"/>
              <a:t>	diagnostic</a:t>
            </a:r>
            <a:endParaRPr lang="en-US" dirty="0" smtClean="0">
              <a:effectLst/>
            </a:endParaRPr>
          </a:p>
          <a:p>
            <a:r>
              <a:rPr lang="en-US" dirty="0"/>
              <a:t>	summative</a:t>
            </a:r>
            <a:endParaRPr lang="en-US" dirty="0" smtClean="0">
              <a:effectLst/>
            </a:endParaRPr>
          </a:p>
          <a:p>
            <a:r>
              <a:rPr lang="en-US" dirty="0"/>
              <a:t>iv Basic teaching aids needed for the lesson</a:t>
            </a:r>
            <a:endParaRPr lang="en-US" dirty="0" smtClean="0">
              <a:effectLst/>
            </a:endParaRPr>
          </a:p>
          <a:p>
            <a:r>
              <a:rPr lang="en-US" dirty="0"/>
              <a:t>v. through planning the teacher determines the scope and sequence of </a:t>
            </a:r>
            <a:r>
              <a:rPr lang="en-US" dirty="0" smtClean="0"/>
              <a:t>units</a:t>
            </a:r>
            <a:r>
              <a:rPr lang="en-US" dirty="0"/>
              <a:t>.</a:t>
            </a:r>
            <a:endParaRPr lang="en-US" dirty="0" smtClean="0">
              <a:effectLst/>
            </a:endParaRPr>
          </a:p>
          <a:p>
            <a:endParaRPr lang="en-US" dirty="0"/>
          </a:p>
        </p:txBody>
      </p:sp>
    </p:spTree>
    <p:extLst>
      <p:ext uri="{BB962C8B-B14F-4D97-AF65-F5344CB8AC3E}">
        <p14:creationId xmlns:p14="http://schemas.microsoft.com/office/powerpoint/2010/main" val="7469820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lstStyle/>
          <a:p>
            <a:pPr algn="just"/>
            <a:r>
              <a:rPr lang="en-US" b="1" dirty="0">
                <a:solidFill>
                  <a:srgbClr val="FF0000"/>
                </a:solidFill>
              </a:rPr>
              <a:t>Resourcefulness</a:t>
            </a:r>
            <a:endParaRPr lang="en-US" dirty="0" smtClean="0">
              <a:solidFill>
                <a:srgbClr val="FF0000"/>
              </a:solidFill>
              <a:effectLst/>
            </a:endParaRPr>
          </a:p>
          <a:p>
            <a:pPr algn="just"/>
            <a:r>
              <a:rPr lang="en-US" dirty="0"/>
              <a:t> Resourcefulness refers to the teacher’s ability to create resources for his teaching, especially where such resources are not available. In that the teacher should improvise in addition to whatever resources that are available. Teaching aids are vital in stimulating the interest of learners. Besides, visual materials aid learners in recalling learned experience.</a:t>
            </a:r>
            <a:endParaRPr lang="en-US" dirty="0" smtClean="0">
              <a:effectLst/>
            </a:endParaRPr>
          </a:p>
          <a:p>
            <a:pPr algn="just"/>
            <a:endParaRPr lang="en-US" dirty="0"/>
          </a:p>
        </p:txBody>
      </p:sp>
    </p:spTree>
    <p:extLst>
      <p:ext uri="{BB962C8B-B14F-4D97-AF65-F5344CB8AC3E}">
        <p14:creationId xmlns:p14="http://schemas.microsoft.com/office/powerpoint/2010/main" val="336331762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77000"/>
          </a:xfrm>
        </p:spPr>
        <p:txBody>
          <a:bodyPr>
            <a:normAutofit fontScale="92500"/>
          </a:bodyPr>
          <a:lstStyle/>
          <a:p>
            <a:pPr algn="just"/>
            <a:r>
              <a:rPr lang="en-US" b="1" dirty="0">
                <a:solidFill>
                  <a:srgbClr val="FF0000"/>
                </a:solidFill>
              </a:rPr>
              <a:t>Activity- Based Teaching</a:t>
            </a:r>
            <a:endParaRPr lang="en-US" dirty="0" smtClean="0">
              <a:solidFill>
                <a:srgbClr val="FF0000"/>
              </a:solidFill>
              <a:effectLst/>
            </a:endParaRPr>
          </a:p>
          <a:p>
            <a:pPr algn="just"/>
            <a:r>
              <a:rPr lang="en-US" dirty="0"/>
              <a:t>Students tend to learn best when they are actively involved by way of allowing them to make contributions during teaching. Teachers should </a:t>
            </a:r>
            <a:r>
              <a:rPr lang="en-US" dirty="0" smtClean="0"/>
              <a:t>allow learners </a:t>
            </a:r>
            <a:r>
              <a:rPr lang="en-US" dirty="0"/>
              <a:t>to ask or respond to questions and to make contributions where necessary. This way, formative evaluation is achieved by the teacher. </a:t>
            </a:r>
            <a:endParaRPr lang="en-US" dirty="0" smtClean="0">
              <a:effectLst/>
            </a:endParaRPr>
          </a:p>
          <a:p>
            <a:pPr algn="just"/>
            <a:r>
              <a:rPr lang="en-US" b="1" dirty="0">
                <a:solidFill>
                  <a:srgbClr val="FF0000"/>
                </a:solidFill>
              </a:rPr>
              <a:t>Learner’s Experience</a:t>
            </a:r>
            <a:endParaRPr lang="en-US" dirty="0" smtClean="0">
              <a:solidFill>
                <a:srgbClr val="FF0000"/>
              </a:solidFill>
              <a:effectLst/>
            </a:endParaRPr>
          </a:p>
          <a:p>
            <a:pPr algn="just"/>
            <a:r>
              <a:rPr lang="en-US" dirty="0"/>
              <a:t>A good teacher must learn from learners’ resources by tapping from their experiences. Though they seem very young but their contributions, sometimes, may be confounding or perplexing. </a:t>
            </a:r>
            <a:endParaRPr lang="en-US" dirty="0" smtClean="0">
              <a:effectLst/>
            </a:endParaRPr>
          </a:p>
          <a:p>
            <a:pPr algn="just"/>
            <a:endParaRPr lang="en-US" dirty="0"/>
          </a:p>
        </p:txBody>
      </p:sp>
    </p:spTree>
    <p:extLst>
      <p:ext uri="{BB962C8B-B14F-4D97-AF65-F5344CB8AC3E}">
        <p14:creationId xmlns:p14="http://schemas.microsoft.com/office/powerpoint/2010/main" val="12950162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3301</Words>
  <Application>Microsoft Office PowerPoint</Application>
  <PresentationFormat>On-screen Show (4:3)</PresentationFormat>
  <Paragraphs>258</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dc:creator>
  <cp:lastModifiedBy>James</cp:lastModifiedBy>
  <cp:revision>19</cp:revision>
  <cp:lastPrinted>2018-12-18T12:43:34Z</cp:lastPrinted>
  <dcterms:created xsi:type="dcterms:W3CDTF">2018-12-18T11:25:35Z</dcterms:created>
  <dcterms:modified xsi:type="dcterms:W3CDTF">2018-12-18T17:20:34Z</dcterms:modified>
</cp:coreProperties>
</file>