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78" r:id="rId2"/>
    <p:sldId id="275" r:id="rId3"/>
    <p:sldId id="281" r:id="rId4"/>
    <p:sldId id="279" r:id="rId5"/>
    <p:sldId id="257" r:id="rId6"/>
    <p:sldId id="280" r:id="rId7"/>
    <p:sldId id="277" r:id="rId8"/>
    <p:sldId id="264" r:id="rId9"/>
    <p:sldId id="267" r:id="rId10"/>
    <p:sldId id="283" r:id="rId11"/>
    <p:sldId id="282" r:id="rId12"/>
    <p:sldId id="284" r:id="rId13"/>
    <p:sldId id="285" r:id="rId14"/>
    <p:sldId id="271" r:id="rId15"/>
    <p:sldId id="270" r:id="rId16"/>
    <p:sldId id="263"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477C8-26C6-4D45-B685-16DD3D3C8F8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FA63AB1-A025-46E3-B4D6-E9BE54F8C317}">
      <dgm:prSet phldrT="[Text]"/>
      <dgm:spPr/>
      <dgm:t>
        <a:bodyPr/>
        <a:lstStyle/>
        <a:p>
          <a:r>
            <a:rPr lang="en-US" b="1" dirty="0" smtClean="0"/>
            <a:t>COMMITMENT</a:t>
          </a:r>
          <a:endParaRPr lang="en-US" b="1" dirty="0"/>
        </a:p>
      </dgm:t>
    </dgm:pt>
    <dgm:pt modelId="{55AE26A5-C9F9-45DD-A968-BE90C788257D}" type="parTrans" cxnId="{9BF171AB-6F2B-4247-A9C6-98314606BDC4}">
      <dgm:prSet/>
      <dgm:spPr/>
      <dgm:t>
        <a:bodyPr/>
        <a:lstStyle/>
        <a:p>
          <a:endParaRPr lang="en-US"/>
        </a:p>
      </dgm:t>
    </dgm:pt>
    <dgm:pt modelId="{30352BE3-3CC8-40C2-8AC6-F78D7FC43DBC}" type="sibTrans" cxnId="{9BF171AB-6F2B-4247-A9C6-98314606BDC4}">
      <dgm:prSet/>
      <dgm:spPr/>
      <dgm:t>
        <a:bodyPr/>
        <a:lstStyle/>
        <a:p>
          <a:endParaRPr lang="en-US"/>
        </a:p>
      </dgm:t>
    </dgm:pt>
    <dgm:pt modelId="{3671EB64-A5CA-4590-A02F-E92B2BC40FC2}">
      <dgm:prSet phldrT="[Text]"/>
      <dgm:spPr/>
      <dgm:t>
        <a:bodyPr/>
        <a:lstStyle/>
        <a:p>
          <a:r>
            <a:rPr lang="en-US" b="1" dirty="0" smtClean="0"/>
            <a:t>CONSIDERATION</a:t>
          </a:r>
          <a:endParaRPr lang="en-US" b="1" dirty="0"/>
        </a:p>
      </dgm:t>
    </dgm:pt>
    <dgm:pt modelId="{38C97B36-3F5F-442D-9E1B-E2222D78CDCE}" type="parTrans" cxnId="{8AF6180D-551B-43ED-AFD8-9CFA765CA934}">
      <dgm:prSet/>
      <dgm:spPr/>
      <dgm:t>
        <a:bodyPr/>
        <a:lstStyle/>
        <a:p>
          <a:endParaRPr lang="en-US"/>
        </a:p>
      </dgm:t>
    </dgm:pt>
    <dgm:pt modelId="{E6A452FA-F62F-4AC8-A889-7D1356DE4856}" type="sibTrans" cxnId="{8AF6180D-551B-43ED-AFD8-9CFA765CA934}">
      <dgm:prSet/>
      <dgm:spPr/>
      <dgm:t>
        <a:bodyPr/>
        <a:lstStyle/>
        <a:p>
          <a:endParaRPr lang="en-US"/>
        </a:p>
      </dgm:t>
    </dgm:pt>
    <dgm:pt modelId="{10ECEA9E-B6C3-489B-94DD-EDE97557808C}">
      <dgm:prSet phldrT="[Text]"/>
      <dgm:spPr/>
      <dgm:t>
        <a:bodyPr/>
        <a:lstStyle/>
        <a:p>
          <a:r>
            <a:rPr lang="en-US" b="1" dirty="0" smtClean="0"/>
            <a:t>AVOWAL</a:t>
          </a:r>
          <a:endParaRPr lang="en-US" b="1" dirty="0"/>
        </a:p>
      </dgm:t>
    </dgm:pt>
    <dgm:pt modelId="{B6B03BD6-A4CE-4590-A061-34B57B9C8B2E}" type="parTrans" cxnId="{387A54EA-EAEB-4E2A-A6D4-8D32F416E6A9}">
      <dgm:prSet/>
      <dgm:spPr/>
      <dgm:t>
        <a:bodyPr/>
        <a:lstStyle/>
        <a:p>
          <a:endParaRPr lang="en-US"/>
        </a:p>
      </dgm:t>
    </dgm:pt>
    <dgm:pt modelId="{D50B7F43-0938-4BEC-B3CA-14D7B9C9D9D8}" type="sibTrans" cxnId="{387A54EA-EAEB-4E2A-A6D4-8D32F416E6A9}">
      <dgm:prSet/>
      <dgm:spPr/>
      <dgm:t>
        <a:bodyPr/>
        <a:lstStyle/>
        <a:p>
          <a:endParaRPr lang="en-US"/>
        </a:p>
      </dgm:t>
    </dgm:pt>
    <dgm:pt modelId="{44FCE4E5-0E2B-4A6A-A904-4A3C7A96D3DC}">
      <dgm:prSet phldrT="[Text]"/>
      <dgm:spPr/>
      <dgm:t>
        <a:bodyPr/>
        <a:lstStyle/>
        <a:p>
          <a:r>
            <a:rPr lang="en-US" b="1" dirty="0" smtClean="0"/>
            <a:t>DEDICATION</a:t>
          </a:r>
          <a:endParaRPr lang="en-US" b="1" dirty="0"/>
        </a:p>
      </dgm:t>
    </dgm:pt>
    <dgm:pt modelId="{A56CD761-08CD-4777-80A3-2004F046A989}" type="parTrans" cxnId="{72B060B5-3924-4EB6-AC5E-0ADDFC343CF3}">
      <dgm:prSet/>
      <dgm:spPr/>
      <dgm:t>
        <a:bodyPr/>
        <a:lstStyle/>
        <a:p>
          <a:endParaRPr lang="en-US"/>
        </a:p>
      </dgm:t>
    </dgm:pt>
    <dgm:pt modelId="{75C7E81E-531D-4E67-B254-422122D06B88}" type="sibTrans" cxnId="{72B060B5-3924-4EB6-AC5E-0ADDFC343CF3}">
      <dgm:prSet/>
      <dgm:spPr/>
      <dgm:t>
        <a:bodyPr/>
        <a:lstStyle/>
        <a:p>
          <a:endParaRPr lang="en-US"/>
        </a:p>
      </dgm:t>
    </dgm:pt>
    <dgm:pt modelId="{EE7876CE-4874-42BA-ADD2-2B676E3F986C}">
      <dgm:prSet phldrT="[Text]"/>
      <dgm:spPr/>
      <dgm:t>
        <a:bodyPr/>
        <a:lstStyle/>
        <a:p>
          <a:r>
            <a:rPr lang="en-US" b="1" dirty="0" smtClean="0"/>
            <a:t>CONVICTION</a:t>
          </a:r>
          <a:endParaRPr lang="en-US" b="1" dirty="0"/>
        </a:p>
      </dgm:t>
    </dgm:pt>
    <dgm:pt modelId="{6FC9438C-D1D0-409C-A531-5CF28B328554}" type="parTrans" cxnId="{C7640388-BD89-443F-9AFA-BC518A4357FA}">
      <dgm:prSet/>
      <dgm:spPr/>
      <dgm:t>
        <a:bodyPr/>
        <a:lstStyle/>
        <a:p>
          <a:endParaRPr lang="en-US"/>
        </a:p>
      </dgm:t>
    </dgm:pt>
    <dgm:pt modelId="{DD8BCAB0-5B80-4C4B-9858-2D7BFFC0A14D}" type="sibTrans" cxnId="{C7640388-BD89-443F-9AFA-BC518A4357FA}">
      <dgm:prSet/>
      <dgm:spPr/>
      <dgm:t>
        <a:bodyPr/>
        <a:lstStyle/>
        <a:p>
          <a:endParaRPr lang="en-US"/>
        </a:p>
      </dgm:t>
    </dgm:pt>
    <dgm:pt modelId="{17991065-80F5-4277-AC62-F1AA213F114D}" type="pres">
      <dgm:prSet presAssocID="{1F2477C8-26C6-4D45-B685-16DD3D3C8F81}" presName="cycle" presStyleCnt="0">
        <dgm:presLayoutVars>
          <dgm:dir/>
          <dgm:resizeHandles val="exact"/>
        </dgm:presLayoutVars>
      </dgm:prSet>
      <dgm:spPr/>
      <dgm:t>
        <a:bodyPr/>
        <a:lstStyle/>
        <a:p>
          <a:endParaRPr lang="en-US"/>
        </a:p>
      </dgm:t>
    </dgm:pt>
    <dgm:pt modelId="{89C14AF7-BD46-403F-BCDE-2D5814563EEF}" type="pres">
      <dgm:prSet presAssocID="{1FA63AB1-A025-46E3-B4D6-E9BE54F8C317}" presName="dummy" presStyleCnt="0"/>
      <dgm:spPr/>
    </dgm:pt>
    <dgm:pt modelId="{EEDB2143-E452-4A14-B18E-EC07A107C7D8}" type="pres">
      <dgm:prSet presAssocID="{1FA63AB1-A025-46E3-B4D6-E9BE54F8C317}" presName="node" presStyleLbl="revTx" presStyleIdx="0" presStyleCnt="5">
        <dgm:presLayoutVars>
          <dgm:bulletEnabled val="1"/>
        </dgm:presLayoutVars>
      </dgm:prSet>
      <dgm:spPr/>
      <dgm:t>
        <a:bodyPr/>
        <a:lstStyle/>
        <a:p>
          <a:endParaRPr lang="en-US"/>
        </a:p>
      </dgm:t>
    </dgm:pt>
    <dgm:pt modelId="{4AF3FCD2-E5AF-42F9-8EAE-7E5584A16D63}" type="pres">
      <dgm:prSet presAssocID="{30352BE3-3CC8-40C2-8AC6-F78D7FC43DBC}" presName="sibTrans" presStyleLbl="node1" presStyleIdx="0" presStyleCnt="5"/>
      <dgm:spPr/>
      <dgm:t>
        <a:bodyPr/>
        <a:lstStyle/>
        <a:p>
          <a:endParaRPr lang="en-US"/>
        </a:p>
      </dgm:t>
    </dgm:pt>
    <dgm:pt modelId="{2482AC19-9B17-4737-B735-46F82DCF1008}" type="pres">
      <dgm:prSet presAssocID="{3671EB64-A5CA-4590-A02F-E92B2BC40FC2}" presName="dummy" presStyleCnt="0"/>
      <dgm:spPr/>
    </dgm:pt>
    <dgm:pt modelId="{872F2B02-8956-4A3B-BB59-B2B7EFCFF0B2}" type="pres">
      <dgm:prSet presAssocID="{3671EB64-A5CA-4590-A02F-E92B2BC40FC2}" presName="node" presStyleLbl="revTx" presStyleIdx="1" presStyleCnt="5">
        <dgm:presLayoutVars>
          <dgm:bulletEnabled val="1"/>
        </dgm:presLayoutVars>
      </dgm:prSet>
      <dgm:spPr/>
      <dgm:t>
        <a:bodyPr/>
        <a:lstStyle/>
        <a:p>
          <a:endParaRPr lang="en-US"/>
        </a:p>
      </dgm:t>
    </dgm:pt>
    <dgm:pt modelId="{D5168354-3C06-4DE2-B0FF-B6E812C15B39}" type="pres">
      <dgm:prSet presAssocID="{E6A452FA-F62F-4AC8-A889-7D1356DE4856}" presName="sibTrans" presStyleLbl="node1" presStyleIdx="1" presStyleCnt="5"/>
      <dgm:spPr/>
      <dgm:t>
        <a:bodyPr/>
        <a:lstStyle/>
        <a:p>
          <a:endParaRPr lang="en-US"/>
        </a:p>
      </dgm:t>
    </dgm:pt>
    <dgm:pt modelId="{420CBE6A-166B-4D16-9BBA-8D212727BC08}" type="pres">
      <dgm:prSet presAssocID="{10ECEA9E-B6C3-489B-94DD-EDE97557808C}" presName="dummy" presStyleCnt="0"/>
      <dgm:spPr/>
    </dgm:pt>
    <dgm:pt modelId="{7ED42CA3-6FA0-4A31-9034-1500C3786F2B}" type="pres">
      <dgm:prSet presAssocID="{10ECEA9E-B6C3-489B-94DD-EDE97557808C}" presName="node" presStyleLbl="revTx" presStyleIdx="2" presStyleCnt="5">
        <dgm:presLayoutVars>
          <dgm:bulletEnabled val="1"/>
        </dgm:presLayoutVars>
      </dgm:prSet>
      <dgm:spPr/>
      <dgm:t>
        <a:bodyPr/>
        <a:lstStyle/>
        <a:p>
          <a:endParaRPr lang="en-US"/>
        </a:p>
      </dgm:t>
    </dgm:pt>
    <dgm:pt modelId="{4B93FE58-5BEC-48F5-9E87-9D669521834A}" type="pres">
      <dgm:prSet presAssocID="{D50B7F43-0938-4BEC-B3CA-14D7B9C9D9D8}" presName="sibTrans" presStyleLbl="node1" presStyleIdx="2" presStyleCnt="5" custScaleX="100735"/>
      <dgm:spPr/>
      <dgm:t>
        <a:bodyPr/>
        <a:lstStyle/>
        <a:p>
          <a:endParaRPr lang="en-US"/>
        </a:p>
      </dgm:t>
    </dgm:pt>
    <dgm:pt modelId="{A638FEFC-7565-455F-B3F7-731E182F839F}" type="pres">
      <dgm:prSet presAssocID="{44FCE4E5-0E2B-4A6A-A904-4A3C7A96D3DC}" presName="dummy" presStyleCnt="0"/>
      <dgm:spPr/>
    </dgm:pt>
    <dgm:pt modelId="{5F08D538-F6B7-4944-9830-DD2CD6B8B1D1}" type="pres">
      <dgm:prSet presAssocID="{44FCE4E5-0E2B-4A6A-A904-4A3C7A96D3DC}" presName="node" presStyleLbl="revTx" presStyleIdx="3" presStyleCnt="5">
        <dgm:presLayoutVars>
          <dgm:bulletEnabled val="1"/>
        </dgm:presLayoutVars>
      </dgm:prSet>
      <dgm:spPr/>
      <dgm:t>
        <a:bodyPr/>
        <a:lstStyle/>
        <a:p>
          <a:endParaRPr lang="en-US"/>
        </a:p>
      </dgm:t>
    </dgm:pt>
    <dgm:pt modelId="{9084BDBE-582E-4E2F-B78C-31F94D218345}" type="pres">
      <dgm:prSet presAssocID="{75C7E81E-531D-4E67-B254-422122D06B88}" presName="sibTrans" presStyleLbl="node1" presStyleIdx="3" presStyleCnt="5"/>
      <dgm:spPr/>
      <dgm:t>
        <a:bodyPr/>
        <a:lstStyle/>
        <a:p>
          <a:endParaRPr lang="en-US"/>
        </a:p>
      </dgm:t>
    </dgm:pt>
    <dgm:pt modelId="{0E69950A-C5B8-4606-8DEF-9C7CA278B766}" type="pres">
      <dgm:prSet presAssocID="{EE7876CE-4874-42BA-ADD2-2B676E3F986C}" presName="dummy" presStyleCnt="0"/>
      <dgm:spPr/>
    </dgm:pt>
    <dgm:pt modelId="{9A51FCD0-7B7C-4E81-B636-352BD732476B}" type="pres">
      <dgm:prSet presAssocID="{EE7876CE-4874-42BA-ADD2-2B676E3F986C}" presName="node" presStyleLbl="revTx" presStyleIdx="4" presStyleCnt="5">
        <dgm:presLayoutVars>
          <dgm:bulletEnabled val="1"/>
        </dgm:presLayoutVars>
      </dgm:prSet>
      <dgm:spPr/>
      <dgm:t>
        <a:bodyPr/>
        <a:lstStyle/>
        <a:p>
          <a:endParaRPr lang="en-US"/>
        </a:p>
      </dgm:t>
    </dgm:pt>
    <dgm:pt modelId="{66285D79-97FA-471A-8E8E-F65D9927727D}" type="pres">
      <dgm:prSet presAssocID="{DD8BCAB0-5B80-4C4B-9858-2D7BFFC0A14D}" presName="sibTrans" presStyleLbl="node1" presStyleIdx="4" presStyleCnt="5"/>
      <dgm:spPr/>
      <dgm:t>
        <a:bodyPr/>
        <a:lstStyle/>
        <a:p>
          <a:endParaRPr lang="en-US"/>
        </a:p>
      </dgm:t>
    </dgm:pt>
  </dgm:ptLst>
  <dgm:cxnLst>
    <dgm:cxn modelId="{5F16475C-2895-422D-9DE7-36C486FC61A2}" type="presOf" srcId="{DD8BCAB0-5B80-4C4B-9858-2D7BFFC0A14D}" destId="{66285D79-97FA-471A-8E8E-F65D9927727D}" srcOrd="0" destOrd="0" presId="urn:microsoft.com/office/officeart/2005/8/layout/cycle1"/>
    <dgm:cxn modelId="{B3355064-015C-45F0-942F-422B0F2A787D}" type="presOf" srcId="{1F2477C8-26C6-4D45-B685-16DD3D3C8F81}" destId="{17991065-80F5-4277-AC62-F1AA213F114D}" srcOrd="0" destOrd="0" presId="urn:microsoft.com/office/officeart/2005/8/layout/cycle1"/>
    <dgm:cxn modelId="{9BF171AB-6F2B-4247-A9C6-98314606BDC4}" srcId="{1F2477C8-26C6-4D45-B685-16DD3D3C8F81}" destId="{1FA63AB1-A025-46E3-B4D6-E9BE54F8C317}" srcOrd="0" destOrd="0" parTransId="{55AE26A5-C9F9-45DD-A968-BE90C788257D}" sibTransId="{30352BE3-3CC8-40C2-8AC6-F78D7FC43DBC}"/>
    <dgm:cxn modelId="{C7640388-BD89-443F-9AFA-BC518A4357FA}" srcId="{1F2477C8-26C6-4D45-B685-16DD3D3C8F81}" destId="{EE7876CE-4874-42BA-ADD2-2B676E3F986C}" srcOrd="4" destOrd="0" parTransId="{6FC9438C-D1D0-409C-A531-5CF28B328554}" sibTransId="{DD8BCAB0-5B80-4C4B-9858-2D7BFFC0A14D}"/>
    <dgm:cxn modelId="{E12D94D2-FEBE-42F5-83EE-8AE4806E34D9}" type="presOf" srcId="{E6A452FA-F62F-4AC8-A889-7D1356DE4856}" destId="{D5168354-3C06-4DE2-B0FF-B6E812C15B39}" srcOrd="0" destOrd="0" presId="urn:microsoft.com/office/officeart/2005/8/layout/cycle1"/>
    <dgm:cxn modelId="{8AF6180D-551B-43ED-AFD8-9CFA765CA934}" srcId="{1F2477C8-26C6-4D45-B685-16DD3D3C8F81}" destId="{3671EB64-A5CA-4590-A02F-E92B2BC40FC2}" srcOrd="1" destOrd="0" parTransId="{38C97B36-3F5F-442D-9E1B-E2222D78CDCE}" sibTransId="{E6A452FA-F62F-4AC8-A889-7D1356DE4856}"/>
    <dgm:cxn modelId="{FCBAA471-1EF3-4883-BBE7-E2B296AD1A90}" type="presOf" srcId="{30352BE3-3CC8-40C2-8AC6-F78D7FC43DBC}" destId="{4AF3FCD2-E5AF-42F9-8EAE-7E5584A16D63}" srcOrd="0" destOrd="0" presId="urn:microsoft.com/office/officeart/2005/8/layout/cycle1"/>
    <dgm:cxn modelId="{387A54EA-EAEB-4E2A-A6D4-8D32F416E6A9}" srcId="{1F2477C8-26C6-4D45-B685-16DD3D3C8F81}" destId="{10ECEA9E-B6C3-489B-94DD-EDE97557808C}" srcOrd="2" destOrd="0" parTransId="{B6B03BD6-A4CE-4590-A061-34B57B9C8B2E}" sibTransId="{D50B7F43-0938-4BEC-B3CA-14D7B9C9D9D8}"/>
    <dgm:cxn modelId="{43A483A2-5AB9-44A7-B0B6-3ED8955CB96E}" type="presOf" srcId="{EE7876CE-4874-42BA-ADD2-2B676E3F986C}" destId="{9A51FCD0-7B7C-4E81-B636-352BD732476B}" srcOrd="0" destOrd="0" presId="urn:microsoft.com/office/officeart/2005/8/layout/cycle1"/>
    <dgm:cxn modelId="{EDFD0693-BF4F-4B3D-9D72-24D8EBCAE979}" type="presOf" srcId="{10ECEA9E-B6C3-489B-94DD-EDE97557808C}" destId="{7ED42CA3-6FA0-4A31-9034-1500C3786F2B}" srcOrd="0" destOrd="0" presId="urn:microsoft.com/office/officeart/2005/8/layout/cycle1"/>
    <dgm:cxn modelId="{E38E58CB-F37A-42DF-864B-DC8D5FB047F0}" type="presOf" srcId="{3671EB64-A5CA-4590-A02F-E92B2BC40FC2}" destId="{872F2B02-8956-4A3B-BB59-B2B7EFCFF0B2}" srcOrd="0" destOrd="0" presId="urn:microsoft.com/office/officeart/2005/8/layout/cycle1"/>
    <dgm:cxn modelId="{4E59B15A-5077-4AF5-B3C4-27BFCFA44EB8}" type="presOf" srcId="{1FA63AB1-A025-46E3-B4D6-E9BE54F8C317}" destId="{EEDB2143-E452-4A14-B18E-EC07A107C7D8}" srcOrd="0" destOrd="0" presId="urn:microsoft.com/office/officeart/2005/8/layout/cycle1"/>
    <dgm:cxn modelId="{C76A9A5C-2BE9-4D9D-8DBD-27E0664CD963}" type="presOf" srcId="{44FCE4E5-0E2B-4A6A-A904-4A3C7A96D3DC}" destId="{5F08D538-F6B7-4944-9830-DD2CD6B8B1D1}" srcOrd="0" destOrd="0" presId="urn:microsoft.com/office/officeart/2005/8/layout/cycle1"/>
    <dgm:cxn modelId="{CB72468E-4509-4202-A875-A16A02E95C85}" type="presOf" srcId="{D50B7F43-0938-4BEC-B3CA-14D7B9C9D9D8}" destId="{4B93FE58-5BEC-48F5-9E87-9D669521834A}" srcOrd="0" destOrd="0" presId="urn:microsoft.com/office/officeart/2005/8/layout/cycle1"/>
    <dgm:cxn modelId="{72B060B5-3924-4EB6-AC5E-0ADDFC343CF3}" srcId="{1F2477C8-26C6-4D45-B685-16DD3D3C8F81}" destId="{44FCE4E5-0E2B-4A6A-A904-4A3C7A96D3DC}" srcOrd="3" destOrd="0" parTransId="{A56CD761-08CD-4777-80A3-2004F046A989}" sibTransId="{75C7E81E-531D-4E67-B254-422122D06B88}"/>
    <dgm:cxn modelId="{E58261D7-997C-4040-B60B-92F8C7F0C8DD}" type="presOf" srcId="{75C7E81E-531D-4E67-B254-422122D06B88}" destId="{9084BDBE-582E-4E2F-B78C-31F94D218345}" srcOrd="0" destOrd="0" presId="urn:microsoft.com/office/officeart/2005/8/layout/cycle1"/>
    <dgm:cxn modelId="{F3622875-B4B6-4264-8826-E7356A2DF8A9}" type="presParOf" srcId="{17991065-80F5-4277-AC62-F1AA213F114D}" destId="{89C14AF7-BD46-403F-BCDE-2D5814563EEF}" srcOrd="0" destOrd="0" presId="urn:microsoft.com/office/officeart/2005/8/layout/cycle1"/>
    <dgm:cxn modelId="{2E9930E7-1FE1-4BAB-B218-2DB4641BB264}" type="presParOf" srcId="{17991065-80F5-4277-AC62-F1AA213F114D}" destId="{EEDB2143-E452-4A14-B18E-EC07A107C7D8}" srcOrd="1" destOrd="0" presId="urn:microsoft.com/office/officeart/2005/8/layout/cycle1"/>
    <dgm:cxn modelId="{EEBE7E26-0CFD-4F46-BE92-F1CB2740C70F}" type="presParOf" srcId="{17991065-80F5-4277-AC62-F1AA213F114D}" destId="{4AF3FCD2-E5AF-42F9-8EAE-7E5584A16D63}" srcOrd="2" destOrd="0" presId="urn:microsoft.com/office/officeart/2005/8/layout/cycle1"/>
    <dgm:cxn modelId="{610099C9-CF4E-40D2-94BC-EE8D822D8F54}" type="presParOf" srcId="{17991065-80F5-4277-AC62-F1AA213F114D}" destId="{2482AC19-9B17-4737-B735-46F82DCF1008}" srcOrd="3" destOrd="0" presId="urn:microsoft.com/office/officeart/2005/8/layout/cycle1"/>
    <dgm:cxn modelId="{A21B35A0-020E-47E6-B4C7-14B89C703078}" type="presParOf" srcId="{17991065-80F5-4277-AC62-F1AA213F114D}" destId="{872F2B02-8956-4A3B-BB59-B2B7EFCFF0B2}" srcOrd="4" destOrd="0" presId="urn:microsoft.com/office/officeart/2005/8/layout/cycle1"/>
    <dgm:cxn modelId="{71FCA41B-4BF0-495B-AC24-694FE72A9094}" type="presParOf" srcId="{17991065-80F5-4277-AC62-F1AA213F114D}" destId="{D5168354-3C06-4DE2-B0FF-B6E812C15B39}" srcOrd="5" destOrd="0" presId="urn:microsoft.com/office/officeart/2005/8/layout/cycle1"/>
    <dgm:cxn modelId="{ED934B87-4805-4219-B539-A224375ECA32}" type="presParOf" srcId="{17991065-80F5-4277-AC62-F1AA213F114D}" destId="{420CBE6A-166B-4D16-9BBA-8D212727BC08}" srcOrd="6" destOrd="0" presId="urn:microsoft.com/office/officeart/2005/8/layout/cycle1"/>
    <dgm:cxn modelId="{93CED99D-2FD1-4391-BD88-683509F42097}" type="presParOf" srcId="{17991065-80F5-4277-AC62-F1AA213F114D}" destId="{7ED42CA3-6FA0-4A31-9034-1500C3786F2B}" srcOrd="7" destOrd="0" presId="urn:microsoft.com/office/officeart/2005/8/layout/cycle1"/>
    <dgm:cxn modelId="{E4D0C3FE-B28A-4680-A6FF-E3142D003FB1}" type="presParOf" srcId="{17991065-80F5-4277-AC62-F1AA213F114D}" destId="{4B93FE58-5BEC-48F5-9E87-9D669521834A}" srcOrd="8" destOrd="0" presId="urn:microsoft.com/office/officeart/2005/8/layout/cycle1"/>
    <dgm:cxn modelId="{47F43324-E755-40AB-82FB-8546917B9BEC}" type="presParOf" srcId="{17991065-80F5-4277-AC62-F1AA213F114D}" destId="{A638FEFC-7565-455F-B3F7-731E182F839F}" srcOrd="9" destOrd="0" presId="urn:microsoft.com/office/officeart/2005/8/layout/cycle1"/>
    <dgm:cxn modelId="{DAF701AD-D12C-4740-8619-FD89CA076E55}" type="presParOf" srcId="{17991065-80F5-4277-AC62-F1AA213F114D}" destId="{5F08D538-F6B7-4944-9830-DD2CD6B8B1D1}" srcOrd="10" destOrd="0" presId="urn:microsoft.com/office/officeart/2005/8/layout/cycle1"/>
    <dgm:cxn modelId="{D2A121B5-27E0-476D-BAE7-AA39A28A9D6C}" type="presParOf" srcId="{17991065-80F5-4277-AC62-F1AA213F114D}" destId="{9084BDBE-582E-4E2F-B78C-31F94D218345}" srcOrd="11" destOrd="0" presId="urn:microsoft.com/office/officeart/2005/8/layout/cycle1"/>
    <dgm:cxn modelId="{B8084BA2-0D1C-40C9-859C-3FD65C412D3C}" type="presParOf" srcId="{17991065-80F5-4277-AC62-F1AA213F114D}" destId="{0E69950A-C5B8-4606-8DEF-9C7CA278B766}" srcOrd="12" destOrd="0" presId="urn:microsoft.com/office/officeart/2005/8/layout/cycle1"/>
    <dgm:cxn modelId="{439AFB2A-3A59-4345-B91A-D1014C2783B8}" type="presParOf" srcId="{17991065-80F5-4277-AC62-F1AA213F114D}" destId="{9A51FCD0-7B7C-4E81-B636-352BD732476B}" srcOrd="13" destOrd="0" presId="urn:microsoft.com/office/officeart/2005/8/layout/cycle1"/>
    <dgm:cxn modelId="{D2CB6ECD-9156-4A13-9453-BCD370292F47}" type="presParOf" srcId="{17991065-80F5-4277-AC62-F1AA213F114D}" destId="{66285D79-97FA-471A-8E8E-F65D9927727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5E281E-44F9-4975-A694-4E684086095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3B1BA3A-8B54-4C72-9C8F-9614809FAC47}">
      <dgm:prSet phldrT="[Text]"/>
      <dgm:spPr/>
      <dgm:t>
        <a:bodyPr/>
        <a:lstStyle/>
        <a:p>
          <a:r>
            <a:rPr lang="en-US" dirty="0" smtClean="0"/>
            <a:t>The quality of service provided by an </a:t>
          </a:r>
          <a:r>
            <a:rPr lang="en-US" dirty="0" err="1" smtClean="0"/>
            <a:t>organisation</a:t>
          </a:r>
          <a:r>
            <a:rPr lang="en-US" dirty="0" smtClean="0"/>
            <a:t> is a function of </a:t>
          </a:r>
          <a:endParaRPr lang="en-US" dirty="0"/>
        </a:p>
      </dgm:t>
    </dgm:pt>
    <dgm:pt modelId="{2389E7D6-C2B3-432E-8596-18DF9FAC4B1E}" type="parTrans" cxnId="{F0C2FA13-202D-4E5F-8A17-339247279994}">
      <dgm:prSet/>
      <dgm:spPr/>
      <dgm:t>
        <a:bodyPr/>
        <a:lstStyle/>
        <a:p>
          <a:endParaRPr lang="en-US"/>
        </a:p>
      </dgm:t>
    </dgm:pt>
    <dgm:pt modelId="{AC9065DE-8AB4-4B13-85D5-B09BBBDBDA97}" type="sibTrans" cxnId="{F0C2FA13-202D-4E5F-8A17-339247279994}">
      <dgm:prSet/>
      <dgm:spPr/>
      <dgm:t>
        <a:bodyPr/>
        <a:lstStyle/>
        <a:p>
          <a:endParaRPr lang="en-US"/>
        </a:p>
      </dgm:t>
    </dgm:pt>
    <dgm:pt modelId="{7A6BE7CD-0257-4667-A5C4-4CB6B198FF83}">
      <dgm:prSet phldrT="[Text]"/>
      <dgm:spPr/>
      <dgm:t>
        <a:bodyPr/>
        <a:lstStyle/>
        <a:p>
          <a:r>
            <a:rPr lang="en-US" dirty="0" smtClean="0"/>
            <a:t>Time limits for response </a:t>
          </a:r>
          <a:endParaRPr lang="en-US" dirty="0"/>
        </a:p>
      </dgm:t>
    </dgm:pt>
    <dgm:pt modelId="{DC7D75A0-CE02-4EC0-A5F5-D0595AB8DB16}" type="parTrans" cxnId="{4FFFC851-91AE-475A-970D-9577B66053C3}">
      <dgm:prSet/>
      <dgm:spPr/>
      <dgm:t>
        <a:bodyPr/>
        <a:lstStyle/>
        <a:p>
          <a:endParaRPr lang="en-US"/>
        </a:p>
      </dgm:t>
    </dgm:pt>
    <dgm:pt modelId="{2A328F27-6639-4ABB-828A-0B8295281943}" type="sibTrans" cxnId="{4FFFC851-91AE-475A-970D-9577B66053C3}">
      <dgm:prSet/>
      <dgm:spPr/>
      <dgm:t>
        <a:bodyPr/>
        <a:lstStyle/>
        <a:p>
          <a:endParaRPr lang="en-US"/>
        </a:p>
      </dgm:t>
    </dgm:pt>
    <dgm:pt modelId="{774B71D2-0551-42CA-B1AC-E9A352079AD4}">
      <dgm:prSet phldrT="[Text]"/>
      <dgm:spPr/>
      <dgm:t>
        <a:bodyPr/>
        <a:lstStyle/>
        <a:p>
          <a:r>
            <a:rPr lang="en-US" dirty="0" smtClean="0"/>
            <a:t>Action to be taken </a:t>
          </a:r>
          <a:endParaRPr lang="en-US" dirty="0"/>
        </a:p>
      </dgm:t>
    </dgm:pt>
    <dgm:pt modelId="{C424AEF2-15CC-4A3F-AE82-CFC84BCCCB23}" type="parTrans" cxnId="{DABCF434-56A3-42D6-B0A4-2F5D0C533FC1}">
      <dgm:prSet/>
      <dgm:spPr/>
      <dgm:t>
        <a:bodyPr/>
        <a:lstStyle/>
        <a:p>
          <a:endParaRPr lang="en-US"/>
        </a:p>
      </dgm:t>
    </dgm:pt>
    <dgm:pt modelId="{3590D81F-0FB5-48E6-A9E3-B3D89AFB3D33}" type="sibTrans" cxnId="{DABCF434-56A3-42D6-B0A4-2F5D0C533FC1}">
      <dgm:prSet/>
      <dgm:spPr/>
      <dgm:t>
        <a:bodyPr/>
        <a:lstStyle/>
        <a:p>
          <a:endParaRPr lang="en-US"/>
        </a:p>
      </dgm:t>
    </dgm:pt>
    <dgm:pt modelId="{3F08218B-0B33-474B-AB51-81DFE0F5E9B1}">
      <dgm:prSet phldrT="[Text]"/>
      <dgm:spPr/>
      <dgm:t>
        <a:bodyPr/>
        <a:lstStyle/>
        <a:p>
          <a:r>
            <a:rPr lang="en-US" dirty="0" smtClean="0"/>
            <a:t>Redress available</a:t>
          </a:r>
          <a:endParaRPr lang="en-US" dirty="0"/>
        </a:p>
      </dgm:t>
    </dgm:pt>
    <dgm:pt modelId="{71DB7197-F09B-47DB-B86F-B4BC50174425}" type="parTrans" cxnId="{785FFF3D-48D5-43DA-A843-8F2DE57BB20A}">
      <dgm:prSet/>
      <dgm:spPr/>
      <dgm:t>
        <a:bodyPr/>
        <a:lstStyle/>
        <a:p>
          <a:endParaRPr lang="en-US"/>
        </a:p>
      </dgm:t>
    </dgm:pt>
    <dgm:pt modelId="{12AAD0D6-A27C-48C8-A691-C742658F2FA7}" type="sibTrans" cxnId="{785FFF3D-48D5-43DA-A843-8F2DE57BB20A}">
      <dgm:prSet/>
      <dgm:spPr/>
      <dgm:t>
        <a:bodyPr/>
        <a:lstStyle/>
        <a:p>
          <a:endParaRPr lang="en-US"/>
        </a:p>
      </dgm:t>
    </dgm:pt>
    <dgm:pt modelId="{227B18F2-F8AA-44B6-B48D-190A39871184}" type="pres">
      <dgm:prSet presAssocID="{7F5E281E-44F9-4975-A694-4E6840860957}" presName="composite" presStyleCnt="0">
        <dgm:presLayoutVars>
          <dgm:chMax val="1"/>
          <dgm:dir/>
          <dgm:resizeHandles val="exact"/>
        </dgm:presLayoutVars>
      </dgm:prSet>
      <dgm:spPr/>
      <dgm:t>
        <a:bodyPr/>
        <a:lstStyle/>
        <a:p>
          <a:endParaRPr lang="en-US"/>
        </a:p>
      </dgm:t>
    </dgm:pt>
    <dgm:pt modelId="{545ABC9A-4DEE-4857-BF23-CEC26114543D}" type="pres">
      <dgm:prSet presAssocID="{63B1BA3A-8B54-4C72-9C8F-9614809FAC47}" presName="roof" presStyleLbl="dkBgShp" presStyleIdx="0" presStyleCnt="2" custLinFactNeighborY="-7565"/>
      <dgm:spPr/>
      <dgm:t>
        <a:bodyPr/>
        <a:lstStyle/>
        <a:p>
          <a:endParaRPr lang="en-US"/>
        </a:p>
      </dgm:t>
    </dgm:pt>
    <dgm:pt modelId="{0C957A44-0DE9-4D7D-A266-FE5C7118E0AF}" type="pres">
      <dgm:prSet presAssocID="{63B1BA3A-8B54-4C72-9C8F-9614809FAC47}" presName="pillars" presStyleCnt="0"/>
      <dgm:spPr/>
    </dgm:pt>
    <dgm:pt modelId="{58D5A9D8-5902-49BF-97E3-BBAE25A873E0}" type="pres">
      <dgm:prSet presAssocID="{63B1BA3A-8B54-4C72-9C8F-9614809FAC47}" presName="pillar1" presStyleLbl="node1" presStyleIdx="0" presStyleCnt="3">
        <dgm:presLayoutVars>
          <dgm:bulletEnabled val="1"/>
        </dgm:presLayoutVars>
      </dgm:prSet>
      <dgm:spPr/>
      <dgm:t>
        <a:bodyPr/>
        <a:lstStyle/>
        <a:p>
          <a:endParaRPr lang="en-US"/>
        </a:p>
      </dgm:t>
    </dgm:pt>
    <dgm:pt modelId="{FE837F03-98F7-4AD0-8A56-D63934C10346}" type="pres">
      <dgm:prSet presAssocID="{774B71D2-0551-42CA-B1AC-E9A352079AD4}" presName="pillarX" presStyleLbl="node1" presStyleIdx="1" presStyleCnt="3">
        <dgm:presLayoutVars>
          <dgm:bulletEnabled val="1"/>
        </dgm:presLayoutVars>
      </dgm:prSet>
      <dgm:spPr/>
      <dgm:t>
        <a:bodyPr/>
        <a:lstStyle/>
        <a:p>
          <a:endParaRPr lang="en-US"/>
        </a:p>
      </dgm:t>
    </dgm:pt>
    <dgm:pt modelId="{5A96DD34-724F-4757-AE34-B0515357B4CE}" type="pres">
      <dgm:prSet presAssocID="{3F08218B-0B33-474B-AB51-81DFE0F5E9B1}" presName="pillarX" presStyleLbl="node1" presStyleIdx="2" presStyleCnt="3">
        <dgm:presLayoutVars>
          <dgm:bulletEnabled val="1"/>
        </dgm:presLayoutVars>
      </dgm:prSet>
      <dgm:spPr/>
      <dgm:t>
        <a:bodyPr/>
        <a:lstStyle/>
        <a:p>
          <a:endParaRPr lang="en-US"/>
        </a:p>
      </dgm:t>
    </dgm:pt>
    <dgm:pt modelId="{49B5FFD8-03F7-4044-B679-D4BA693FEB67}" type="pres">
      <dgm:prSet presAssocID="{63B1BA3A-8B54-4C72-9C8F-9614809FAC47}" presName="base" presStyleLbl="dkBgShp" presStyleIdx="1" presStyleCnt="2"/>
      <dgm:spPr/>
    </dgm:pt>
  </dgm:ptLst>
  <dgm:cxnLst>
    <dgm:cxn modelId="{DABCF434-56A3-42D6-B0A4-2F5D0C533FC1}" srcId="{63B1BA3A-8B54-4C72-9C8F-9614809FAC47}" destId="{774B71D2-0551-42CA-B1AC-E9A352079AD4}" srcOrd="1" destOrd="0" parTransId="{C424AEF2-15CC-4A3F-AE82-CFC84BCCCB23}" sibTransId="{3590D81F-0FB5-48E6-A9E3-B3D89AFB3D33}"/>
    <dgm:cxn modelId="{79D75FC7-93E8-42F9-AD5D-25AB90AC9321}" type="presOf" srcId="{7F5E281E-44F9-4975-A694-4E6840860957}" destId="{227B18F2-F8AA-44B6-B48D-190A39871184}" srcOrd="0" destOrd="0" presId="urn:microsoft.com/office/officeart/2005/8/layout/hList3"/>
    <dgm:cxn modelId="{F0C2FA13-202D-4E5F-8A17-339247279994}" srcId="{7F5E281E-44F9-4975-A694-4E6840860957}" destId="{63B1BA3A-8B54-4C72-9C8F-9614809FAC47}" srcOrd="0" destOrd="0" parTransId="{2389E7D6-C2B3-432E-8596-18DF9FAC4B1E}" sibTransId="{AC9065DE-8AB4-4B13-85D5-B09BBBDBDA97}"/>
    <dgm:cxn modelId="{A0DF631D-3601-43B5-B8FA-01EC3D6F719A}" type="presOf" srcId="{7A6BE7CD-0257-4667-A5C4-4CB6B198FF83}" destId="{58D5A9D8-5902-49BF-97E3-BBAE25A873E0}" srcOrd="0" destOrd="0" presId="urn:microsoft.com/office/officeart/2005/8/layout/hList3"/>
    <dgm:cxn modelId="{C455264E-D01E-452A-9436-B19EF4341A29}" type="presOf" srcId="{3F08218B-0B33-474B-AB51-81DFE0F5E9B1}" destId="{5A96DD34-724F-4757-AE34-B0515357B4CE}" srcOrd="0" destOrd="0" presId="urn:microsoft.com/office/officeart/2005/8/layout/hList3"/>
    <dgm:cxn modelId="{4FFFC851-91AE-475A-970D-9577B66053C3}" srcId="{63B1BA3A-8B54-4C72-9C8F-9614809FAC47}" destId="{7A6BE7CD-0257-4667-A5C4-4CB6B198FF83}" srcOrd="0" destOrd="0" parTransId="{DC7D75A0-CE02-4EC0-A5F5-D0595AB8DB16}" sibTransId="{2A328F27-6639-4ABB-828A-0B8295281943}"/>
    <dgm:cxn modelId="{BF1F086C-EEBA-4778-B9B8-34A552DBCB13}" type="presOf" srcId="{774B71D2-0551-42CA-B1AC-E9A352079AD4}" destId="{FE837F03-98F7-4AD0-8A56-D63934C10346}" srcOrd="0" destOrd="0" presId="urn:microsoft.com/office/officeart/2005/8/layout/hList3"/>
    <dgm:cxn modelId="{785FFF3D-48D5-43DA-A843-8F2DE57BB20A}" srcId="{63B1BA3A-8B54-4C72-9C8F-9614809FAC47}" destId="{3F08218B-0B33-474B-AB51-81DFE0F5E9B1}" srcOrd="2" destOrd="0" parTransId="{71DB7197-F09B-47DB-B86F-B4BC50174425}" sibTransId="{12AAD0D6-A27C-48C8-A691-C742658F2FA7}"/>
    <dgm:cxn modelId="{CBF162AF-8116-40B4-BAF4-A0565565D227}" type="presOf" srcId="{63B1BA3A-8B54-4C72-9C8F-9614809FAC47}" destId="{545ABC9A-4DEE-4857-BF23-CEC26114543D}" srcOrd="0" destOrd="0" presId="urn:microsoft.com/office/officeart/2005/8/layout/hList3"/>
    <dgm:cxn modelId="{AA7C3E07-D256-4712-8CB4-8E2B788D96DD}" type="presParOf" srcId="{227B18F2-F8AA-44B6-B48D-190A39871184}" destId="{545ABC9A-4DEE-4857-BF23-CEC26114543D}" srcOrd="0" destOrd="0" presId="urn:microsoft.com/office/officeart/2005/8/layout/hList3"/>
    <dgm:cxn modelId="{41396A11-E9D7-4A2B-BC04-F9522BE419F4}" type="presParOf" srcId="{227B18F2-F8AA-44B6-B48D-190A39871184}" destId="{0C957A44-0DE9-4D7D-A266-FE5C7118E0AF}" srcOrd="1" destOrd="0" presId="urn:microsoft.com/office/officeart/2005/8/layout/hList3"/>
    <dgm:cxn modelId="{E18CDFE7-A435-4618-AE91-2A9C84F6261B}" type="presParOf" srcId="{0C957A44-0DE9-4D7D-A266-FE5C7118E0AF}" destId="{58D5A9D8-5902-49BF-97E3-BBAE25A873E0}" srcOrd="0" destOrd="0" presId="urn:microsoft.com/office/officeart/2005/8/layout/hList3"/>
    <dgm:cxn modelId="{A71B88B5-7F65-4AFD-B067-8EC9B04DBE61}" type="presParOf" srcId="{0C957A44-0DE9-4D7D-A266-FE5C7118E0AF}" destId="{FE837F03-98F7-4AD0-8A56-D63934C10346}" srcOrd="1" destOrd="0" presId="urn:microsoft.com/office/officeart/2005/8/layout/hList3"/>
    <dgm:cxn modelId="{E27BF72A-4D31-438C-9DBD-4CF2C98C9AC1}" type="presParOf" srcId="{0C957A44-0DE9-4D7D-A266-FE5C7118E0AF}" destId="{5A96DD34-724F-4757-AE34-B0515357B4CE}" srcOrd="2" destOrd="0" presId="urn:microsoft.com/office/officeart/2005/8/layout/hList3"/>
    <dgm:cxn modelId="{93165B7A-3236-4CCB-A027-753255EB52C0}" type="presParOf" srcId="{227B18F2-F8AA-44B6-B48D-190A39871184}" destId="{49B5FFD8-03F7-4044-B679-D4BA693FEB6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B2143-E452-4A14-B18E-EC07A107C7D8}">
      <dsp:nvSpPr>
        <dsp:cNvPr id="0" name=""/>
        <dsp:cNvSpPr/>
      </dsp:nvSpPr>
      <dsp:spPr>
        <a:xfrm>
          <a:off x="6206712" y="45790"/>
          <a:ext cx="1514481" cy="1514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COMMITMENT</a:t>
          </a:r>
          <a:endParaRPr lang="en-US" sz="1400" b="1" kern="1200" dirty="0"/>
        </a:p>
      </dsp:txBody>
      <dsp:txXfrm>
        <a:off x="6206712" y="45790"/>
        <a:ext cx="1514481" cy="1514481"/>
      </dsp:txXfrm>
    </dsp:sp>
    <dsp:sp modelId="{4AF3FCD2-E5AF-42F9-8EAE-7E5584A16D63}">
      <dsp:nvSpPr>
        <dsp:cNvPr id="0" name=""/>
        <dsp:cNvSpPr/>
      </dsp:nvSpPr>
      <dsp:spPr>
        <a:xfrm>
          <a:off x="2635307" y="919"/>
          <a:ext cx="5689305" cy="5689305"/>
        </a:xfrm>
        <a:prstGeom prst="circularArrow">
          <a:avLst>
            <a:gd name="adj1" fmla="val 5191"/>
            <a:gd name="adj2" fmla="val 335236"/>
            <a:gd name="adj3" fmla="val 21296001"/>
            <a:gd name="adj4" fmla="val 19763821"/>
            <a:gd name="adj5" fmla="val 605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F2B02-8956-4A3B-BB59-B2B7EFCFF0B2}">
      <dsp:nvSpPr>
        <dsp:cNvPr id="0" name=""/>
        <dsp:cNvSpPr/>
      </dsp:nvSpPr>
      <dsp:spPr>
        <a:xfrm>
          <a:off x="7123869" y="2868512"/>
          <a:ext cx="1514481" cy="1514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CONSIDERATION</a:t>
          </a:r>
          <a:endParaRPr lang="en-US" sz="1400" b="1" kern="1200" dirty="0"/>
        </a:p>
      </dsp:txBody>
      <dsp:txXfrm>
        <a:off x="7123869" y="2868512"/>
        <a:ext cx="1514481" cy="1514481"/>
      </dsp:txXfrm>
    </dsp:sp>
    <dsp:sp modelId="{D5168354-3C06-4DE2-B0FF-B6E812C15B39}">
      <dsp:nvSpPr>
        <dsp:cNvPr id="0" name=""/>
        <dsp:cNvSpPr/>
      </dsp:nvSpPr>
      <dsp:spPr>
        <a:xfrm>
          <a:off x="2635307" y="919"/>
          <a:ext cx="5689305" cy="5689305"/>
        </a:xfrm>
        <a:prstGeom prst="circularArrow">
          <a:avLst>
            <a:gd name="adj1" fmla="val 5191"/>
            <a:gd name="adj2" fmla="val 335236"/>
            <a:gd name="adj3" fmla="val 4017558"/>
            <a:gd name="adj4" fmla="val 2250807"/>
            <a:gd name="adj5" fmla="val 605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42CA3-6FA0-4A31-9034-1500C3786F2B}">
      <dsp:nvSpPr>
        <dsp:cNvPr id="0" name=""/>
        <dsp:cNvSpPr/>
      </dsp:nvSpPr>
      <dsp:spPr>
        <a:xfrm>
          <a:off x="4722719" y="4613049"/>
          <a:ext cx="1514481" cy="1514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AVOWAL</a:t>
          </a:r>
          <a:endParaRPr lang="en-US" sz="1400" b="1" kern="1200" dirty="0"/>
        </a:p>
      </dsp:txBody>
      <dsp:txXfrm>
        <a:off x="4722719" y="4613049"/>
        <a:ext cx="1514481" cy="1514481"/>
      </dsp:txXfrm>
    </dsp:sp>
    <dsp:sp modelId="{4B93FE58-5BEC-48F5-9E87-9D669521834A}">
      <dsp:nvSpPr>
        <dsp:cNvPr id="0" name=""/>
        <dsp:cNvSpPr/>
      </dsp:nvSpPr>
      <dsp:spPr>
        <a:xfrm>
          <a:off x="2614399" y="919"/>
          <a:ext cx="5731121" cy="5689305"/>
        </a:xfrm>
        <a:prstGeom prst="circularArrow">
          <a:avLst>
            <a:gd name="adj1" fmla="val 5191"/>
            <a:gd name="adj2" fmla="val 335236"/>
            <a:gd name="adj3" fmla="val 8213957"/>
            <a:gd name="adj4" fmla="val 6447207"/>
            <a:gd name="adj5" fmla="val 605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08D538-F6B7-4944-9830-DD2CD6B8B1D1}">
      <dsp:nvSpPr>
        <dsp:cNvPr id="0" name=""/>
        <dsp:cNvSpPr/>
      </dsp:nvSpPr>
      <dsp:spPr>
        <a:xfrm>
          <a:off x="2321569" y="2868512"/>
          <a:ext cx="1514481" cy="1514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DEDICATION</a:t>
          </a:r>
          <a:endParaRPr lang="en-US" sz="1400" b="1" kern="1200" dirty="0"/>
        </a:p>
      </dsp:txBody>
      <dsp:txXfrm>
        <a:off x="2321569" y="2868512"/>
        <a:ext cx="1514481" cy="1514481"/>
      </dsp:txXfrm>
    </dsp:sp>
    <dsp:sp modelId="{9084BDBE-582E-4E2F-B78C-31F94D218345}">
      <dsp:nvSpPr>
        <dsp:cNvPr id="0" name=""/>
        <dsp:cNvSpPr/>
      </dsp:nvSpPr>
      <dsp:spPr>
        <a:xfrm>
          <a:off x="2635307" y="919"/>
          <a:ext cx="5689305" cy="5689305"/>
        </a:xfrm>
        <a:prstGeom prst="circularArrow">
          <a:avLst>
            <a:gd name="adj1" fmla="val 5191"/>
            <a:gd name="adj2" fmla="val 335236"/>
            <a:gd name="adj3" fmla="val 12300943"/>
            <a:gd name="adj4" fmla="val 10768763"/>
            <a:gd name="adj5" fmla="val 605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51FCD0-7B7C-4E81-B636-352BD732476B}">
      <dsp:nvSpPr>
        <dsp:cNvPr id="0" name=""/>
        <dsp:cNvSpPr/>
      </dsp:nvSpPr>
      <dsp:spPr>
        <a:xfrm>
          <a:off x="3238727" y="45790"/>
          <a:ext cx="1514481" cy="1514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CONVICTION</a:t>
          </a:r>
          <a:endParaRPr lang="en-US" sz="1400" b="1" kern="1200" dirty="0"/>
        </a:p>
      </dsp:txBody>
      <dsp:txXfrm>
        <a:off x="3238727" y="45790"/>
        <a:ext cx="1514481" cy="1514481"/>
      </dsp:txXfrm>
    </dsp:sp>
    <dsp:sp modelId="{66285D79-97FA-471A-8E8E-F65D9927727D}">
      <dsp:nvSpPr>
        <dsp:cNvPr id="0" name=""/>
        <dsp:cNvSpPr/>
      </dsp:nvSpPr>
      <dsp:spPr>
        <a:xfrm>
          <a:off x="2635307" y="919"/>
          <a:ext cx="5689305" cy="5689305"/>
        </a:xfrm>
        <a:prstGeom prst="circularArrow">
          <a:avLst>
            <a:gd name="adj1" fmla="val 5191"/>
            <a:gd name="adj2" fmla="val 335236"/>
            <a:gd name="adj3" fmla="val 16868538"/>
            <a:gd name="adj4" fmla="val 15196227"/>
            <a:gd name="adj5" fmla="val 605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ABC9A-4DEE-4857-BF23-CEC26114543D}">
      <dsp:nvSpPr>
        <dsp:cNvPr id="0" name=""/>
        <dsp:cNvSpPr/>
      </dsp:nvSpPr>
      <dsp:spPr>
        <a:xfrm>
          <a:off x="0" y="0"/>
          <a:ext cx="10058399" cy="117967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The quality of service provided by an </a:t>
          </a:r>
          <a:r>
            <a:rPr lang="en-US" sz="3300" kern="1200" dirty="0" err="1" smtClean="0"/>
            <a:t>organisation</a:t>
          </a:r>
          <a:r>
            <a:rPr lang="en-US" sz="3300" kern="1200" dirty="0" smtClean="0"/>
            <a:t> is a function of </a:t>
          </a:r>
          <a:endParaRPr lang="en-US" sz="3300" kern="1200" dirty="0"/>
        </a:p>
      </dsp:txBody>
      <dsp:txXfrm>
        <a:off x="0" y="0"/>
        <a:ext cx="10058399" cy="1179671"/>
      </dsp:txXfrm>
    </dsp:sp>
    <dsp:sp modelId="{58D5A9D8-5902-49BF-97E3-BBAE25A873E0}">
      <dsp:nvSpPr>
        <dsp:cNvPr id="0" name=""/>
        <dsp:cNvSpPr/>
      </dsp:nvSpPr>
      <dsp:spPr>
        <a:xfrm>
          <a:off x="4911" y="1179671"/>
          <a:ext cx="3349525" cy="24773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Time limits for response </a:t>
          </a:r>
          <a:endParaRPr lang="en-US" sz="4900" kern="1200" dirty="0"/>
        </a:p>
      </dsp:txBody>
      <dsp:txXfrm>
        <a:off x="4911" y="1179671"/>
        <a:ext cx="3349525" cy="2477309"/>
      </dsp:txXfrm>
    </dsp:sp>
    <dsp:sp modelId="{FE837F03-98F7-4AD0-8A56-D63934C10346}">
      <dsp:nvSpPr>
        <dsp:cNvPr id="0" name=""/>
        <dsp:cNvSpPr/>
      </dsp:nvSpPr>
      <dsp:spPr>
        <a:xfrm>
          <a:off x="3354437" y="1179671"/>
          <a:ext cx="3349525" cy="24773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Action to be taken </a:t>
          </a:r>
          <a:endParaRPr lang="en-US" sz="4900" kern="1200" dirty="0"/>
        </a:p>
      </dsp:txBody>
      <dsp:txXfrm>
        <a:off x="3354437" y="1179671"/>
        <a:ext cx="3349525" cy="2477309"/>
      </dsp:txXfrm>
    </dsp:sp>
    <dsp:sp modelId="{5A96DD34-724F-4757-AE34-B0515357B4CE}">
      <dsp:nvSpPr>
        <dsp:cNvPr id="0" name=""/>
        <dsp:cNvSpPr/>
      </dsp:nvSpPr>
      <dsp:spPr>
        <a:xfrm>
          <a:off x="6703962" y="1179671"/>
          <a:ext cx="3349525" cy="24773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Redress available</a:t>
          </a:r>
          <a:endParaRPr lang="en-US" sz="4900" kern="1200" dirty="0"/>
        </a:p>
      </dsp:txBody>
      <dsp:txXfrm>
        <a:off x="6703962" y="1179671"/>
        <a:ext cx="3349525" cy="2477309"/>
      </dsp:txXfrm>
    </dsp:sp>
    <dsp:sp modelId="{49B5FFD8-03F7-4044-B679-D4BA693FEB67}">
      <dsp:nvSpPr>
        <dsp:cNvPr id="0" name=""/>
        <dsp:cNvSpPr/>
      </dsp:nvSpPr>
      <dsp:spPr>
        <a:xfrm>
          <a:off x="0" y="3656980"/>
          <a:ext cx="10058399" cy="27525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12/17/2018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12/17/2018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12/17/2018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12/17/2018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12/17/2018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4819714" y="243840"/>
            <a:ext cx="2516358" cy="2423160"/>
          </a:xfrm>
          <a:prstGeom prst="rect">
            <a:avLst/>
          </a:prstGeom>
        </p:spPr>
      </p:pic>
      <p:sp>
        <p:nvSpPr>
          <p:cNvPr id="9" name="TextBox 8"/>
          <p:cNvSpPr txBox="1"/>
          <p:nvPr/>
        </p:nvSpPr>
        <p:spPr>
          <a:xfrm>
            <a:off x="1539240" y="2667000"/>
            <a:ext cx="9555480" cy="2123658"/>
          </a:xfrm>
          <a:prstGeom prst="rect">
            <a:avLst/>
          </a:prstGeom>
          <a:noFill/>
        </p:spPr>
        <p:txBody>
          <a:bodyPr wrap="square" rtlCol="0">
            <a:spAutoFit/>
          </a:bodyPr>
          <a:lstStyle/>
          <a:p>
            <a:pPr algn="ctr"/>
            <a:r>
              <a:rPr lang="en-US" sz="6600" b="1" dirty="0" smtClean="0">
                <a:solidFill>
                  <a:srgbClr val="002060"/>
                </a:solidFill>
              </a:rPr>
              <a:t>STAFF ORIENTATION </a:t>
            </a:r>
            <a:r>
              <a:rPr lang="en-US" sz="6600" b="1" dirty="0" smtClean="0">
                <a:solidFill>
                  <a:srgbClr val="002060"/>
                </a:solidFill>
              </a:rPr>
              <a:t>DECEMBER 18, 2018</a:t>
            </a:r>
            <a:endParaRPr lang="en-US" sz="6600" b="1" dirty="0">
              <a:solidFill>
                <a:srgbClr val="002060"/>
              </a:solidFill>
            </a:endParaRPr>
          </a:p>
        </p:txBody>
      </p:sp>
    </p:spTree>
    <p:custDataLst>
      <p:tags r:id="rId1"/>
    </p:custDataLst>
    <p:extLst>
      <p:ext uri="{BB962C8B-B14F-4D97-AF65-F5344CB8AC3E}">
        <p14:creationId xmlns:p14="http://schemas.microsoft.com/office/powerpoint/2010/main" val="199647133"/>
      </p:ext>
    </p:extLst>
  </p:cSld>
  <p:clrMapOvr>
    <a:masterClrMapping/>
  </p:clrMapOvr>
  <mc:AlternateContent xmlns:mc="http://schemas.openxmlformats.org/markup-compatibility/2006">
    <mc:Choice xmlns:p14="http://schemas.microsoft.com/office/powerpoint/2010/main" Requires="p14">
      <p:transition spd="slow" p14:dur="2000" advTm="34106"/>
    </mc:Choice>
    <mc:Fallback>
      <p:transition spd="slow" advTm="341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p:tgtEl>
                                          <p:spTgt spid="9">
                                            <p:txEl>
                                              <p:pRg st="0" end="0"/>
                                            </p:txEl>
                                          </p:spTgt>
                                        </p:tgtEl>
                                        <p:attrNameLst>
                                          <p:attrName>ppt_x</p:attrName>
                                        </p:attrNameLst>
                                      </p:cBhvr>
                                      <p:tavLst>
                                        <p:tav tm="0">
                                          <p:val>
                                            <p:strVal val="#ppt_x-#ppt_w*1.125000"/>
                                          </p:val>
                                        </p:tav>
                                        <p:tav tm="100000">
                                          <p:val>
                                            <p:strVal val="#ppt_x"/>
                                          </p:val>
                                        </p:tav>
                                      </p:tavLst>
                                    </p:anim>
                                    <p:animEffect transition="in" filter="wipe(right)">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ppt_w</p:attrName>
                                        </p:attrNameLst>
                                      </p:cBhvr>
                                      <p:tavLst>
                                        <p:tav tm="0" fmla="#ppt_w*sin(2.5*pi*$)">
                                          <p:val>
                                            <p:fltVal val="0"/>
                                          </p:val>
                                        </p:tav>
                                        <p:tav tm="100000">
                                          <p:val>
                                            <p:fltVal val="1"/>
                                          </p:val>
                                        </p:tav>
                                      </p:tavLst>
                                    </p:anim>
                                    <p:anim calcmode="lin" valueType="num">
                                      <p:cBhvr>
                                        <p:cTn id="33"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5828" y="1480457"/>
            <a:ext cx="10058400" cy="4975497"/>
          </a:xfrm>
        </p:spPr>
        <p:txBody>
          <a:bodyPr>
            <a:normAutofit/>
          </a:bodyPr>
          <a:lstStyle/>
          <a:p>
            <a:r>
              <a:rPr lang="en-US" sz="2200" dirty="0" smtClean="0"/>
              <a:t>How </a:t>
            </a:r>
            <a:r>
              <a:rPr lang="en-US" sz="2200" dirty="0"/>
              <a:t>customers can contact an </a:t>
            </a:r>
            <a:r>
              <a:rPr lang="en-US" sz="2200" dirty="0" err="1"/>
              <a:t>organisation</a:t>
            </a:r>
            <a:r>
              <a:rPr lang="en-US" sz="2200" dirty="0"/>
              <a:t> and get further information, clarification, or make enquiries</a:t>
            </a:r>
          </a:p>
          <a:p>
            <a:r>
              <a:rPr lang="en-US" sz="2200" dirty="0"/>
              <a:t>Any relevant legislation, policy or guidance, which underpin the </a:t>
            </a:r>
            <a:r>
              <a:rPr lang="en-US" sz="2200" dirty="0" err="1"/>
              <a:t>organisation’s</a:t>
            </a:r>
            <a:r>
              <a:rPr lang="en-US" sz="2200" dirty="0"/>
              <a:t> mandates, functions and customer relationship management </a:t>
            </a:r>
            <a:r>
              <a:rPr lang="en-US" sz="2200" dirty="0" smtClean="0"/>
              <a:t>approach</a:t>
            </a:r>
          </a:p>
          <a:p>
            <a:r>
              <a:rPr lang="en-US" sz="2200" dirty="0"/>
              <a:t>It should be </a:t>
            </a:r>
            <a:r>
              <a:rPr lang="en-US" sz="2200" dirty="0" err="1"/>
              <a:t>recognised</a:t>
            </a:r>
            <a:r>
              <a:rPr lang="en-US" sz="2200" dirty="0"/>
              <a:t> that, being a public document, service charters should be accessible to all, i.e. available in different formats, such as large print, audio and appropriate language(s</a:t>
            </a:r>
            <a:r>
              <a:rPr lang="en-US" sz="2200" dirty="0" smtClean="0"/>
              <a:t>)</a:t>
            </a:r>
            <a:endParaRPr lang="en-US" sz="2200" dirty="0"/>
          </a:p>
          <a:p>
            <a:r>
              <a:rPr lang="en-US" sz="2200" dirty="0" smtClean="0"/>
              <a:t>For an effective Service Charter implementation,  </a:t>
            </a:r>
            <a:r>
              <a:rPr lang="en-US" sz="2200" dirty="0"/>
              <a:t>it should be proven that there is conformity to a set of principles of good customer service and commitment to total quality management. </a:t>
            </a:r>
            <a:endParaRPr lang="en-US" sz="2200" dirty="0" smtClean="0"/>
          </a:p>
        </p:txBody>
      </p:sp>
    </p:spTree>
    <p:extLst>
      <p:ext uri="{BB962C8B-B14F-4D97-AF65-F5344CB8AC3E}">
        <p14:creationId xmlns:p14="http://schemas.microsoft.com/office/powerpoint/2010/main" val="338808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CUSTOMER OBLIGATIONS</a:t>
            </a:r>
            <a:endParaRPr lang="en-US" b="1" dirty="0"/>
          </a:p>
        </p:txBody>
      </p:sp>
      <p:sp>
        <p:nvSpPr>
          <p:cNvPr id="3" name="Content Placeholder 2"/>
          <p:cNvSpPr>
            <a:spLocks noGrp="1"/>
          </p:cNvSpPr>
          <p:nvPr>
            <p:ph idx="1"/>
          </p:nvPr>
        </p:nvSpPr>
        <p:spPr/>
        <p:txBody>
          <a:bodyPr>
            <a:normAutofit/>
          </a:bodyPr>
          <a:lstStyle/>
          <a:p>
            <a:pPr marL="0" indent="0">
              <a:buNone/>
            </a:pPr>
            <a:r>
              <a:rPr lang="en-US" sz="2000" dirty="0"/>
              <a:t>Many services provided by Government </a:t>
            </a:r>
            <a:r>
              <a:rPr lang="en-US" sz="2000" dirty="0" smtClean="0"/>
              <a:t>Institutions and organizations </a:t>
            </a:r>
            <a:r>
              <a:rPr lang="en-US" sz="2000" dirty="0"/>
              <a:t>require </a:t>
            </a:r>
            <a:r>
              <a:rPr lang="en-US" sz="2000" dirty="0" smtClean="0"/>
              <a:t>citizens/clients </a:t>
            </a:r>
            <a:r>
              <a:rPr lang="en-US" sz="2000" dirty="0"/>
              <a:t>to fulfil certain </a:t>
            </a:r>
            <a:r>
              <a:rPr lang="en-US" sz="2000" dirty="0" smtClean="0"/>
              <a:t>obligations, </a:t>
            </a:r>
            <a:r>
              <a:rPr lang="en-US" sz="2000" dirty="0"/>
              <a:t>such </a:t>
            </a:r>
            <a:r>
              <a:rPr lang="en-US" sz="2000" dirty="0" smtClean="0"/>
              <a:t>as;</a:t>
            </a:r>
          </a:p>
          <a:p>
            <a:r>
              <a:rPr lang="en-US" sz="2000" dirty="0" smtClean="0"/>
              <a:t> registration</a:t>
            </a:r>
          </a:p>
          <a:p>
            <a:r>
              <a:rPr lang="en-US" sz="2000" dirty="0" smtClean="0"/>
              <a:t>presentation </a:t>
            </a:r>
            <a:r>
              <a:rPr lang="en-US" sz="2000" dirty="0"/>
              <a:t>of specific documents </a:t>
            </a:r>
            <a:endParaRPr lang="en-US" sz="2000" dirty="0"/>
          </a:p>
          <a:p>
            <a:r>
              <a:rPr lang="en-US" sz="2000" dirty="0" smtClean="0"/>
              <a:t>evidence </a:t>
            </a:r>
            <a:r>
              <a:rPr lang="en-US" sz="2000" dirty="0"/>
              <a:t>of payment of statutory fees, taxes and levies, etc.  </a:t>
            </a:r>
            <a:endParaRPr lang="en-US" sz="2000" dirty="0" smtClean="0"/>
          </a:p>
          <a:p>
            <a:pPr marL="0" indent="0">
              <a:buNone/>
            </a:pPr>
            <a:r>
              <a:rPr lang="en-US" sz="2000" dirty="0" smtClean="0"/>
              <a:t>Such </a:t>
            </a:r>
            <a:r>
              <a:rPr lang="en-US" sz="2000" dirty="0"/>
              <a:t>obligations may also require other </a:t>
            </a:r>
            <a:r>
              <a:rPr lang="en-US" sz="2000" dirty="0" smtClean="0"/>
              <a:t>conditions </a:t>
            </a:r>
            <a:r>
              <a:rPr lang="en-US" sz="2000" dirty="0"/>
              <a:t>to be </a:t>
            </a:r>
            <a:r>
              <a:rPr lang="en-US" sz="2000" dirty="0" smtClean="0"/>
              <a:t>met, </a:t>
            </a:r>
            <a:r>
              <a:rPr lang="en-US" sz="2000" dirty="0"/>
              <a:t>such </a:t>
            </a:r>
            <a:r>
              <a:rPr lang="en-US" sz="2000" dirty="0" smtClean="0"/>
              <a:t>as; </a:t>
            </a:r>
          </a:p>
          <a:p>
            <a:r>
              <a:rPr lang="en-US" sz="2000" dirty="0" smtClean="0"/>
              <a:t>age </a:t>
            </a:r>
            <a:r>
              <a:rPr lang="en-US" sz="2000" dirty="0"/>
              <a:t>limit, </a:t>
            </a:r>
            <a:endParaRPr lang="en-US" sz="2000" dirty="0" smtClean="0"/>
          </a:p>
          <a:p>
            <a:r>
              <a:rPr lang="en-US" sz="2000" dirty="0" smtClean="0"/>
              <a:t>gender</a:t>
            </a:r>
            <a:r>
              <a:rPr lang="en-US" sz="2000" dirty="0"/>
              <a:t>, </a:t>
            </a:r>
            <a:endParaRPr lang="en-US" sz="2000" dirty="0" smtClean="0"/>
          </a:p>
          <a:p>
            <a:r>
              <a:rPr lang="en-US" sz="2000" dirty="0" smtClean="0"/>
              <a:t>eligibility </a:t>
            </a:r>
            <a:r>
              <a:rPr lang="en-US" sz="2000" dirty="0"/>
              <a:t>status, etc.  </a:t>
            </a:r>
          </a:p>
        </p:txBody>
      </p:sp>
    </p:spTree>
    <p:extLst>
      <p:ext uri="{BB962C8B-B14F-4D97-AF65-F5344CB8AC3E}">
        <p14:creationId xmlns:p14="http://schemas.microsoft.com/office/powerpoint/2010/main" val="301977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2000"/>
                                        <p:tgtEl>
                                          <p:spTgt spid="3">
                                            <p:txEl>
                                              <p:pRg st="4" end="4"/>
                                            </p:txEl>
                                          </p:spTgt>
                                        </p:tgtEl>
                                      </p:cBhvr>
                                    </p:animEffect>
                                    <p:anim calcmode="lin" valueType="num">
                                      <p:cBhvr>
                                        <p:cTn id="3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EFFECTIVE SERVICE DELIVERY</a:t>
            </a:r>
            <a:endParaRPr lang="en-US" b="1" dirty="0"/>
          </a:p>
        </p:txBody>
      </p:sp>
      <p:sp>
        <p:nvSpPr>
          <p:cNvPr id="3" name="Content Placeholder 2"/>
          <p:cNvSpPr>
            <a:spLocks noGrp="1"/>
          </p:cNvSpPr>
          <p:nvPr>
            <p:ph idx="1"/>
          </p:nvPr>
        </p:nvSpPr>
        <p:spPr>
          <a:xfrm>
            <a:off x="1066800" y="1783806"/>
            <a:ext cx="10058400" cy="3931920"/>
          </a:xfrm>
        </p:spPr>
        <p:txBody>
          <a:bodyPr>
            <a:noAutofit/>
          </a:bodyPr>
          <a:lstStyle/>
          <a:p>
            <a:r>
              <a:rPr lang="en-US" sz="2200" b="1" dirty="0"/>
              <a:t>Speed and quality of service delivery: </a:t>
            </a:r>
            <a:r>
              <a:rPr lang="en-US" sz="2200" dirty="0" smtClean="0"/>
              <a:t>If </a:t>
            </a:r>
            <a:r>
              <a:rPr lang="en-US" sz="2200" dirty="0"/>
              <a:t>the speed and quality is below average the first concern should be to remedy the situation and improve service delivery to an acceptable quality benchmark</a:t>
            </a:r>
            <a:r>
              <a:rPr lang="en-US" sz="2200" dirty="0" smtClean="0"/>
              <a:t>.</a:t>
            </a:r>
          </a:p>
          <a:p>
            <a:r>
              <a:rPr lang="en-US" sz="2200" b="1" dirty="0"/>
              <a:t>Defined targets and measurable performance: </a:t>
            </a:r>
            <a:r>
              <a:rPr lang="en-US" sz="2200" dirty="0"/>
              <a:t>an organization should have performance targets in key service areas.  These targets should specify expected outcomes from the customer perspective.  They should also specify the standards/level of performance the customer can expect.  The </a:t>
            </a:r>
            <a:r>
              <a:rPr lang="en-US" sz="2200" dirty="0" err="1"/>
              <a:t>organisation</a:t>
            </a:r>
            <a:r>
              <a:rPr lang="en-US" sz="2200" dirty="0"/>
              <a:t> should also have a system for monitoring, evaluating and reporting performance</a:t>
            </a:r>
            <a:r>
              <a:rPr lang="en-US" sz="2200" dirty="0" smtClean="0"/>
              <a:t>.</a:t>
            </a:r>
          </a:p>
          <a:p>
            <a:r>
              <a:rPr lang="en-US" sz="2200" b="1" dirty="0"/>
              <a:t>One-stop shopping: </a:t>
            </a:r>
            <a:r>
              <a:rPr lang="en-US" sz="2200" dirty="0"/>
              <a:t>improving customer satisfaction resulting from improved service delivery and experience requires that customers access multiple services in one location – ‘one roof’ instead of several points within </a:t>
            </a:r>
            <a:r>
              <a:rPr lang="en-US" sz="2200" dirty="0" smtClean="0"/>
              <a:t>the </a:t>
            </a:r>
            <a:r>
              <a:rPr lang="en-US" sz="2200" dirty="0" err="1" smtClean="0"/>
              <a:t>organisation</a:t>
            </a:r>
            <a:endParaRPr lang="en-US" sz="2200" dirty="0"/>
          </a:p>
        </p:txBody>
      </p:sp>
    </p:spTree>
    <p:extLst>
      <p:ext uri="{BB962C8B-B14F-4D97-AF65-F5344CB8AC3E}">
        <p14:creationId xmlns:p14="http://schemas.microsoft.com/office/powerpoint/2010/main" val="62608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down)">
                                      <p:cBhvr>
                                        <p:cTn id="46" dur="580">
                                          <p:stCondLst>
                                            <p:cond delay="0"/>
                                          </p:stCondLst>
                                        </p:cTn>
                                        <p:tgtEl>
                                          <p:spTgt spid="3">
                                            <p:txEl>
                                              <p:pRg st="2" end="2"/>
                                            </p:txEl>
                                          </p:spTgt>
                                        </p:tgtEl>
                                      </p:cBhvr>
                                    </p:animEffect>
                                    <p:anim calcmode="lin" valueType="num">
                                      <p:cBhvr>
                                        <p:cTn id="4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2" end="2"/>
                                            </p:txEl>
                                          </p:spTgt>
                                        </p:tgtEl>
                                      </p:cBhvr>
                                      <p:to x="100000" y="60000"/>
                                    </p:animScale>
                                    <p:animScale>
                                      <p:cBhvr>
                                        <p:cTn id="53" dur="166" decel="50000">
                                          <p:stCondLst>
                                            <p:cond delay="676"/>
                                          </p:stCondLst>
                                        </p:cTn>
                                        <p:tgtEl>
                                          <p:spTgt spid="3">
                                            <p:txEl>
                                              <p:pRg st="2" end="2"/>
                                            </p:txEl>
                                          </p:spTgt>
                                        </p:tgtEl>
                                      </p:cBhvr>
                                      <p:to x="100000" y="100000"/>
                                    </p:animScale>
                                    <p:animScale>
                                      <p:cBhvr>
                                        <p:cTn id="54" dur="26">
                                          <p:stCondLst>
                                            <p:cond delay="1312"/>
                                          </p:stCondLst>
                                        </p:cTn>
                                        <p:tgtEl>
                                          <p:spTgt spid="3">
                                            <p:txEl>
                                              <p:pRg st="2" end="2"/>
                                            </p:txEl>
                                          </p:spTgt>
                                        </p:tgtEl>
                                      </p:cBhvr>
                                      <p:to x="100000" y="80000"/>
                                    </p:animScale>
                                    <p:animScale>
                                      <p:cBhvr>
                                        <p:cTn id="55" dur="166" decel="50000">
                                          <p:stCondLst>
                                            <p:cond delay="1338"/>
                                          </p:stCondLst>
                                        </p:cTn>
                                        <p:tgtEl>
                                          <p:spTgt spid="3">
                                            <p:txEl>
                                              <p:pRg st="2" end="2"/>
                                            </p:txEl>
                                          </p:spTgt>
                                        </p:tgtEl>
                                      </p:cBhvr>
                                      <p:to x="100000" y="100000"/>
                                    </p:animScale>
                                    <p:animScale>
                                      <p:cBhvr>
                                        <p:cTn id="56" dur="26">
                                          <p:stCondLst>
                                            <p:cond delay="1642"/>
                                          </p:stCondLst>
                                        </p:cTn>
                                        <p:tgtEl>
                                          <p:spTgt spid="3">
                                            <p:txEl>
                                              <p:pRg st="2" end="2"/>
                                            </p:txEl>
                                          </p:spTgt>
                                        </p:tgtEl>
                                      </p:cBhvr>
                                      <p:to x="100000" y="90000"/>
                                    </p:animScale>
                                    <p:animScale>
                                      <p:cBhvr>
                                        <p:cTn id="57" dur="166" decel="50000">
                                          <p:stCondLst>
                                            <p:cond delay="1668"/>
                                          </p:stCondLst>
                                        </p:cTn>
                                        <p:tgtEl>
                                          <p:spTgt spid="3">
                                            <p:txEl>
                                              <p:pRg st="2" end="2"/>
                                            </p:txEl>
                                          </p:spTgt>
                                        </p:tgtEl>
                                      </p:cBhvr>
                                      <p:to x="100000" y="100000"/>
                                    </p:animScale>
                                    <p:animScale>
                                      <p:cBhvr>
                                        <p:cTn id="58" dur="26">
                                          <p:stCondLst>
                                            <p:cond delay="1808"/>
                                          </p:stCondLst>
                                        </p:cTn>
                                        <p:tgtEl>
                                          <p:spTgt spid="3">
                                            <p:txEl>
                                              <p:pRg st="2" end="2"/>
                                            </p:txEl>
                                          </p:spTgt>
                                        </p:tgtEl>
                                      </p:cBhvr>
                                      <p:to x="100000" y="95000"/>
                                    </p:animScale>
                                    <p:animScale>
                                      <p:cBhvr>
                                        <p:cTn id="59"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5828" y="1145176"/>
            <a:ext cx="10501086" cy="4660537"/>
          </a:xfrm>
        </p:spPr>
        <p:txBody>
          <a:bodyPr>
            <a:noAutofit/>
          </a:bodyPr>
          <a:lstStyle/>
          <a:p>
            <a:r>
              <a:rPr lang="en-US" sz="2200" b="1" dirty="0"/>
              <a:t>Information and simplicity: </a:t>
            </a:r>
            <a:r>
              <a:rPr lang="en-US" sz="2200" dirty="0"/>
              <a:t>information flow between the </a:t>
            </a:r>
            <a:r>
              <a:rPr lang="en-US" sz="2200" dirty="0" err="1"/>
              <a:t>organisation</a:t>
            </a:r>
            <a:r>
              <a:rPr lang="en-US" sz="2200" dirty="0"/>
              <a:t> and its customers should be encouraged.  Information from the </a:t>
            </a:r>
            <a:r>
              <a:rPr lang="en-US" sz="2200" dirty="0" err="1"/>
              <a:t>organisation</a:t>
            </a:r>
            <a:r>
              <a:rPr lang="en-US" sz="2200" dirty="0"/>
              <a:t> to its customers should be simple and clear. </a:t>
            </a:r>
            <a:endParaRPr lang="en-US" sz="2200" dirty="0" smtClean="0"/>
          </a:p>
          <a:p>
            <a:r>
              <a:rPr lang="en-US" sz="2200" b="1" dirty="0"/>
              <a:t>Customer care: </a:t>
            </a:r>
            <a:r>
              <a:rPr lang="en-US" sz="2200" dirty="0"/>
              <a:t>customer orientation is manifest in staff handling of the customer.  The attitude of staff to the customer is a major indication of preparedness for having a </a:t>
            </a:r>
            <a:r>
              <a:rPr lang="en-US" sz="2200" dirty="0" smtClean="0"/>
              <a:t>charter</a:t>
            </a:r>
          </a:p>
          <a:p>
            <a:r>
              <a:rPr lang="en-US" sz="2200" b="1" dirty="0"/>
              <a:t>Best use of technology: </a:t>
            </a:r>
            <a:r>
              <a:rPr lang="en-US" sz="2200" dirty="0"/>
              <a:t>modern technology to track and report performance is essential to initiating and implementing a service charter. </a:t>
            </a:r>
            <a:endParaRPr lang="en-US" sz="2200" dirty="0" smtClean="0"/>
          </a:p>
          <a:p>
            <a:r>
              <a:rPr lang="en-US" sz="2200" b="1" dirty="0"/>
              <a:t>Welcoming premises: </a:t>
            </a:r>
            <a:r>
              <a:rPr lang="en-US" sz="2200" dirty="0"/>
              <a:t>clean, comfortable and ventilated reception areas with adequate seating that are customer-friendly, (i.e., where customers feel welcome at a counter and do not have to speak through pigeon holes) is a necessary minimum for initiating a service charter.  Provision of facilities, such as restrooms, water fountains, and other amenities that cater for people including those with special needs is also required.</a:t>
            </a:r>
            <a:endParaRPr lang="en-US" sz="2200" dirty="0"/>
          </a:p>
        </p:txBody>
      </p:sp>
    </p:spTree>
    <p:extLst>
      <p:ext uri="{BB962C8B-B14F-4D97-AF65-F5344CB8AC3E}">
        <p14:creationId xmlns:p14="http://schemas.microsoft.com/office/powerpoint/2010/main" val="219144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a:t>
            </a:r>
            <a:r>
              <a:rPr lang="en-US" dirty="0"/>
              <a:t>Charters are promises upon which Customers</a:t>
            </a:r>
          </a:p>
        </p:txBody>
      </p:sp>
      <p:sp>
        <p:nvSpPr>
          <p:cNvPr id="3" name="Content Placeholder 2"/>
          <p:cNvSpPr>
            <a:spLocks noGrp="1"/>
          </p:cNvSpPr>
          <p:nvPr>
            <p:ph idx="1"/>
          </p:nvPr>
        </p:nvSpPr>
        <p:spPr/>
        <p:txBody>
          <a:bodyPr>
            <a:normAutofit/>
          </a:bodyPr>
          <a:lstStyle/>
          <a:p>
            <a:r>
              <a:rPr lang="en-US" sz="2800" dirty="0" smtClean="0"/>
              <a:t>can </a:t>
            </a:r>
            <a:r>
              <a:rPr lang="en-US" sz="2800" dirty="0"/>
              <a:t>expect quality Service Delivery </a:t>
            </a:r>
            <a:endParaRPr lang="en-US" sz="2800" dirty="0" smtClean="0"/>
          </a:p>
          <a:p>
            <a:r>
              <a:rPr lang="en-US" sz="2800" dirty="0" smtClean="0"/>
              <a:t>demand </a:t>
            </a:r>
            <a:r>
              <a:rPr lang="en-US" sz="2800" dirty="0"/>
              <a:t>their rights to good service </a:t>
            </a:r>
            <a:endParaRPr lang="en-US" sz="2800" dirty="0" smtClean="0"/>
          </a:p>
          <a:p>
            <a:r>
              <a:rPr lang="en-US" sz="2800" dirty="0" smtClean="0"/>
              <a:t>have </a:t>
            </a:r>
            <a:r>
              <a:rPr lang="en-US" sz="2800" dirty="0"/>
              <a:t>recourse when service delivery fails </a:t>
            </a:r>
            <a:endParaRPr lang="en-US" sz="2800" dirty="0" smtClean="0"/>
          </a:p>
          <a:p>
            <a:r>
              <a:rPr lang="en-US" sz="2800" dirty="0" smtClean="0"/>
              <a:t>are </a:t>
            </a:r>
            <a:r>
              <a:rPr lang="en-US" sz="2800" dirty="0"/>
              <a:t>actively involved in the Service Delivery </a:t>
            </a:r>
            <a:r>
              <a:rPr lang="en-US" sz="2800" dirty="0" err="1"/>
              <a:t>Programme</a:t>
            </a:r>
            <a:r>
              <a:rPr lang="en-US" sz="2800" dirty="0"/>
              <a:t> </a:t>
            </a:r>
            <a:endParaRPr lang="en-US" sz="2800" dirty="0" smtClean="0"/>
          </a:p>
          <a:p>
            <a:r>
              <a:rPr lang="en-US" sz="2800" dirty="0" smtClean="0"/>
              <a:t>A </a:t>
            </a:r>
            <a:r>
              <a:rPr lang="en-US" sz="2800" dirty="0"/>
              <a:t>good SERVICOM CHARTER should promise to break the twin evils of corruption and inefficiency.</a:t>
            </a:r>
          </a:p>
        </p:txBody>
      </p:sp>
    </p:spTree>
    <p:extLst>
      <p:ext uri="{BB962C8B-B14F-4D97-AF65-F5344CB8AC3E}">
        <p14:creationId xmlns:p14="http://schemas.microsoft.com/office/powerpoint/2010/main" val="1045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86" y="773221"/>
            <a:ext cx="11161485" cy="1766777"/>
          </a:xfrm>
        </p:spPr>
        <p:txBody>
          <a:bodyPr>
            <a:noAutofit/>
          </a:bodyPr>
          <a:lstStyle/>
          <a:p>
            <a:r>
              <a:rPr lang="en-US" sz="2800" dirty="0"/>
              <a:t>A Service Improvement Plan (SIP) contains the details of all activities to be carried out, by indicating time and resources required in order to achieve new levels of performance and progress in line with the mission and vision of the </a:t>
            </a:r>
            <a:r>
              <a:rPr lang="en-US" sz="2800" dirty="0" err="1"/>
              <a:t>Organisation</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1877250"/>
              </p:ext>
            </p:extLst>
          </p:nvPr>
        </p:nvGraphicFramePr>
        <p:xfrm>
          <a:off x="907143" y="2596924"/>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266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89991"/>
          </a:xfrm>
        </p:spPr>
        <p:txBody>
          <a:bodyPr/>
          <a:lstStyle/>
          <a:p>
            <a:r>
              <a:rPr lang="en-US" b="1" dirty="0" smtClean="0"/>
              <a:t>QUICK FIXES</a:t>
            </a:r>
            <a:endParaRPr lang="en-US" b="1" dirty="0"/>
          </a:p>
        </p:txBody>
      </p:sp>
      <p:sp>
        <p:nvSpPr>
          <p:cNvPr id="3" name="Content Placeholder 2"/>
          <p:cNvSpPr>
            <a:spLocks noGrp="1"/>
          </p:cNvSpPr>
          <p:nvPr>
            <p:ph idx="1"/>
          </p:nvPr>
        </p:nvSpPr>
        <p:spPr>
          <a:xfrm>
            <a:off x="609600" y="1314870"/>
            <a:ext cx="11234057" cy="5231073"/>
          </a:xfrm>
        </p:spPr>
        <p:txBody>
          <a:bodyPr>
            <a:normAutofit fontScale="25000" lnSpcReduction="20000"/>
          </a:bodyPr>
          <a:lstStyle/>
          <a:p>
            <a:endParaRPr lang="en-US" dirty="0"/>
          </a:p>
          <a:p>
            <a:r>
              <a:rPr lang="en-US" sz="6400" dirty="0" smtClean="0"/>
              <a:t>Some </a:t>
            </a:r>
            <a:r>
              <a:rPr lang="en-US" sz="6400" dirty="0"/>
              <a:t>of the practices and procedures that are fundamental to Service Improvement which can be implemented within a very short time frame are as </a:t>
            </a:r>
            <a:r>
              <a:rPr lang="en-US" sz="6400" dirty="0" err="1"/>
              <a:t>itemised</a:t>
            </a:r>
            <a:r>
              <a:rPr lang="en-US" sz="6400" dirty="0"/>
              <a:t> below: </a:t>
            </a:r>
            <a:endParaRPr lang="en-US" sz="6400" dirty="0" smtClean="0"/>
          </a:p>
          <a:p>
            <a:r>
              <a:rPr lang="en-US" sz="6400" dirty="0" smtClean="0"/>
              <a:t>Have </a:t>
            </a:r>
            <a:r>
              <a:rPr lang="en-US" sz="6400" dirty="0"/>
              <a:t>standards been set for the provision and delivery of the </a:t>
            </a:r>
            <a:r>
              <a:rPr lang="en-US" sz="6400" dirty="0" smtClean="0"/>
              <a:t>service?</a:t>
            </a:r>
          </a:p>
          <a:p>
            <a:pPr marL="0" indent="0">
              <a:buNone/>
            </a:pPr>
            <a:r>
              <a:rPr lang="en-US" sz="6400" dirty="0" smtClean="0"/>
              <a:t>	If </a:t>
            </a:r>
            <a:r>
              <a:rPr lang="en-US" sz="6400" dirty="0"/>
              <a:t>not, set them and </a:t>
            </a:r>
            <a:r>
              <a:rPr lang="en-US" sz="6400" dirty="0" err="1"/>
              <a:t>publicise</a:t>
            </a:r>
            <a:r>
              <a:rPr lang="en-US" sz="6400" dirty="0"/>
              <a:t>. Base them on what can be achieved without delay. </a:t>
            </a:r>
          </a:p>
          <a:p>
            <a:r>
              <a:rPr lang="en-US" sz="6400" dirty="0" smtClean="0"/>
              <a:t>Are </a:t>
            </a:r>
            <a:r>
              <a:rPr lang="en-US" sz="6400" dirty="0"/>
              <a:t>there procedures for regular consultation with Customers, Staff and Stakeholders/Partners?</a:t>
            </a:r>
          </a:p>
          <a:p>
            <a:pPr marL="0" indent="0">
              <a:buNone/>
            </a:pPr>
            <a:r>
              <a:rPr lang="en-US" sz="6400" dirty="0" smtClean="0"/>
              <a:t>	If </a:t>
            </a:r>
            <a:r>
              <a:rPr lang="en-US" sz="6400" dirty="0"/>
              <a:t>not, introduce them. </a:t>
            </a:r>
            <a:endParaRPr lang="en-US" sz="6400" dirty="0" smtClean="0"/>
          </a:p>
          <a:p>
            <a:r>
              <a:rPr lang="en-US" sz="6400" dirty="0" smtClean="0"/>
              <a:t>Is </a:t>
            </a:r>
            <a:r>
              <a:rPr lang="en-US" sz="6400" dirty="0"/>
              <a:t>there a well </a:t>
            </a:r>
            <a:r>
              <a:rPr lang="en-US" sz="6400" dirty="0" err="1"/>
              <a:t>publicised</a:t>
            </a:r>
            <a:r>
              <a:rPr lang="en-US" sz="6400" dirty="0"/>
              <a:t> complaints procedure? </a:t>
            </a:r>
            <a:endParaRPr lang="en-US" sz="6400" dirty="0" smtClean="0"/>
          </a:p>
          <a:p>
            <a:pPr marL="0" indent="0">
              <a:buNone/>
            </a:pPr>
            <a:r>
              <a:rPr lang="en-US" sz="6400" dirty="0" smtClean="0"/>
              <a:t>	If </a:t>
            </a:r>
            <a:r>
              <a:rPr lang="en-US" sz="6400" dirty="0"/>
              <a:t>not, produce one and train Staff.</a:t>
            </a:r>
          </a:p>
          <a:p>
            <a:r>
              <a:rPr lang="en-US" sz="6400" dirty="0"/>
              <a:t>Is there a Customer Care Policy and Staff training</a:t>
            </a:r>
            <a:r>
              <a:rPr lang="en-US" sz="6400" dirty="0" smtClean="0"/>
              <a:t>?</a:t>
            </a:r>
            <a:endParaRPr lang="en-US" sz="6400" dirty="0"/>
          </a:p>
          <a:p>
            <a:pPr marL="0" indent="0">
              <a:buNone/>
            </a:pPr>
            <a:r>
              <a:rPr lang="en-US" sz="6400" dirty="0" smtClean="0"/>
              <a:t>	If </a:t>
            </a:r>
            <a:r>
              <a:rPr lang="en-US" sz="6400" dirty="0"/>
              <a:t>not, produce. </a:t>
            </a:r>
            <a:endParaRPr lang="en-US" sz="6400" dirty="0" smtClean="0"/>
          </a:p>
          <a:p>
            <a:r>
              <a:rPr lang="en-US" sz="6400" dirty="0" smtClean="0"/>
              <a:t>Is </a:t>
            </a:r>
            <a:r>
              <a:rPr lang="en-US" sz="6400" dirty="0"/>
              <a:t>Customer satisfaction tested?</a:t>
            </a:r>
          </a:p>
          <a:p>
            <a:pPr marL="0" indent="0">
              <a:buNone/>
            </a:pPr>
            <a:r>
              <a:rPr lang="en-US" sz="6400" dirty="0" smtClean="0"/>
              <a:t>	If </a:t>
            </a:r>
            <a:r>
              <a:rPr lang="en-US" sz="6400" dirty="0"/>
              <a:t>not, introduce a simple survey mechanism. </a:t>
            </a:r>
            <a:endParaRPr lang="en-US" sz="6400" dirty="0" smtClean="0"/>
          </a:p>
          <a:p>
            <a:r>
              <a:rPr lang="en-US" sz="6400" dirty="0" smtClean="0"/>
              <a:t>Are </a:t>
            </a:r>
            <a:r>
              <a:rPr lang="en-US" sz="6400" dirty="0"/>
              <a:t>there business and action or development plans, which include service improvements?</a:t>
            </a:r>
          </a:p>
          <a:p>
            <a:pPr marL="0" indent="0">
              <a:buNone/>
            </a:pPr>
            <a:r>
              <a:rPr lang="en-US" sz="6400" dirty="0" smtClean="0"/>
              <a:t>	If </a:t>
            </a:r>
            <a:r>
              <a:rPr lang="en-US" sz="6400" dirty="0"/>
              <a:t>not, make these inclusions mandatory. </a:t>
            </a:r>
            <a:endParaRPr lang="en-US" sz="6400" dirty="0" smtClean="0"/>
          </a:p>
          <a:p>
            <a:r>
              <a:rPr lang="en-US" sz="6400" dirty="0" smtClean="0"/>
              <a:t>Is </a:t>
            </a:r>
            <a:r>
              <a:rPr lang="en-US" sz="6400" dirty="0"/>
              <a:t>there a functional system of performance management?</a:t>
            </a:r>
          </a:p>
          <a:p>
            <a:pPr marL="0" indent="0">
              <a:buNone/>
            </a:pPr>
            <a:r>
              <a:rPr lang="en-US" sz="6400" dirty="0" smtClean="0"/>
              <a:t>	If </a:t>
            </a:r>
            <a:r>
              <a:rPr lang="en-US" sz="6400" dirty="0"/>
              <a:t>not, introduce one as a matter of urgency. </a:t>
            </a:r>
            <a:endParaRPr lang="en-US" sz="6400" dirty="0" smtClean="0"/>
          </a:p>
          <a:p>
            <a:r>
              <a:rPr lang="en-US" sz="6400" dirty="0" smtClean="0"/>
              <a:t>Are </a:t>
            </a:r>
            <a:r>
              <a:rPr lang="en-US" sz="6400" dirty="0"/>
              <a:t>local Charters produced?</a:t>
            </a:r>
          </a:p>
          <a:p>
            <a:pPr marL="0" indent="0">
              <a:buNone/>
            </a:pPr>
            <a:r>
              <a:rPr lang="en-US" sz="6400" dirty="0" smtClean="0"/>
              <a:t>	If </a:t>
            </a:r>
            <a:r>
              <a:rPr lang="en-US" sz="6400" dirty="0"/>
              <a:t>not, encourage the production based on what can be promised and </a:t>
            </a:r>
            <a:r>
              <a:rPr lang="en-US" sz="6400" dirty="0" err="1"/>
              <a:t>realised</a:t>
            </a:r>
            <a:r>
              <a:rPr lang="en-US" sz="6400" dirty="0"/>
              <a:t> within a short time.</a:t>
            </a:r>
          </a:p>
        </p:txBody>
      </p:sp>
    </p:spTree>
    <p:extLst>
      <p:ext uri="{BB962C8B-B14F-4D97-AF65-F5344CB8AC3E}">
        <p14:creationId xmlns:p14="http://schemas.microsoft.com/office/powerpoint/2010/main" val="1443987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 NOTES</a:t>
            </a:r>
            <a:endParaRPr lang="en-US" b="1" dirty="0"/>
          </a:p>
        </p:txBody>
      </p:sp>
      <p:sp>
        <p:nvSpPr>
          <p:cNvPr id="3" name="Content Placeholder 2"/>
          <p:cNvSpPr>
            <a:spLocks noGrp="1"/>
          </p:cNvSpPr>
          <p:nvPr>
            <p:ph idx="1"/>
          </p:nvPr>
        </p:nvSpPr>
        <p:spPr>
          <a:xfrm>
            <a:off x="1066800" y="1798320"/>
            <a:ext cx="10501086" cy="4399280"/>
          </a:xfrm>
        </p:spPr>
        <p:txBody>
          <a:bodyPr>
            <a:normAutofit lnSpcReduction="10000"/>
          </a:bodyPr>
          <a:lstStyle/>
          <a:p>
            <a:pPr marL="0" indent="0">
              <a:buNone/>
            </a:pPr>
            <a:r>
              <a:rPr lang="en-US" sz="2000" b="1" dirty="0"/>
              <a:t>Experience of bad service is </a:t>
            </a:r>
            <a:r>
              <a:rPr lang="en-US" sz="2000" b="1" dirty="0" smtClean="0"/>
              <a:t>universal</a:t>
            </a:r>
          </a:p>
          <a:p>
            <a:r>
              <a:rPr lang="en-US" sz="2000" dirty="0" smtClean="0"/>
              <a:t>Everyone </a:t>
            </a:r>
            <a:r>
              <a:rPr lang="en-US" sz="2000" dirty="0"/>
              <a:t>has been a victim </a:t>
            </a:r>
            <a:endParaRPr lang="en-US" sz="2000" dirty="0" smtClean="0"/>
          </a:p>
          <a:p>
            <a:r>
              <a:rPr lang="en-US" sz="2000" dirty="0" smtClean="0"/>
              <a:t>For </a:t>
            </a:r>
            <a:r>
              <a:rPr lang="en-US" sz="2000" dirty="0"/>
              <a:t>every victim there is a culprit </a:t>
            </a:r>
            <a:endParaRPr lang="en-US" sz="2000" dirty="0" smtClean="0"/>
          </a:p>
          <a:p>
            <a:r>
              <a:rPr lang="en-US" sz="2000" dirty="0" smtClean="0"/>
              <a:t>What </a:t>
            </a:r>
            <a:r>
              <a:rPr lang="en-US" sz="2000" dirty="0"/>
              <a:t>goes round comes round!</a:t>
            </a:r>
          </a:p>
          <a:p>
            <a:pPr marL="0" indent="0">
              <a:buNone/>
            </a:pPr>
            <a:r>
              <a:rPr lang="en-US" sz="2000" dirty="0" smtClean="0"/>
              <a:t>SERVICE </a:t>
            </a:r>
            <a:r>
              <a:rPr lang="en-US" sz="2000" dirty="0"/>
              <a:t>Delivery as a subject of </a:t>
            </a:r>
            <a:r>
              <a:rPr lang="en-US" sz="2000" dirty="0" smtClean="0"/>
              <a:t>general concern, </a:t>
            </a:r>
            <a:r>
              <a:rPr lang="en-US" sz="2000" dirty="0" smtClean="0"/>
              <a:t>Let </a:t>
            </a:r>
            <a:r>
              <a:rPr lang="en-US" sz="2000" dirty="0"/>
              <a:t>citizens talk about service delivery; </a:t>
            </a:r>
            <a:r>
              <a:rPr lang="en-US" sz="2000" dirty="0" smtClean="0"/>
              <a:t>Let </a:t>
            </a:r>
            <a:r>
              <a:rPr lang="en-US" sz="2000" dirty="0"/>
              <a:t>citizens act: </a:t>
            </a:r>
            <a:endParaRPr lang="en-US" sz="2000" dirty="0" smtClean="0"/>
          </a:p>
          <a:p>
            <a:r>
              <a:rPr lang="en-US" sz="2000" dirty="0" smtClean="0"/>
              <a:t>Failure </a:t>
            </a:r>
            <a:r>
              <a:rPr lang="en-US" sz="2000" dirty="0"/>
              <a:t>of service indicts citizens and the society </a:t>
            </a:r>
            <a:endParaRPr lang="en-US" sz="2000" dirty="0" smtClean="0"/>
          </a:p>
          <a:p>
            <a:r>
              <a:rPr lang="en-US" sz="2000" dirty="0" smtClean="0"/>
              <a:t>It </a:t>
            </a:r>
            <a:r>
              <a:rPr lang="en-US" sz="2000" dirty="0"/>
              <a:t>is by the actions of citizens that services </a:t>
            </a:r>
            <a:r>
              <a:rPr lang="en-US" sz="2000" dirty="0" smtClean="0"/>
              <a:t>get ruined </a:t>
            </a:r>
          </a:p>
          <a:p>
            <a:r>
              <a:rPr lang="en-US" sz="2000" dirty="0" smtClean="0"/>
              <a:t>It </a:t>
            </a:r>
            <a:r>
              <a:rPr lang="en-US" sz="2000" dirty="0"/>
              <a:t>is by the actions of citizens that service delivery can improve </a:t>
            </a:r>
            <a:endParaRPr lang="en-US" sz="2000" dirty="0" smtClean="0"/>
          </a:p>
          <a:p>
            <a:r>
              <a:rPr lang="en-US" sz="2000" dirty="0" smtClean="0"/>
              <a:t>Everyone loses </a:t>
            </a:r>
            <a:r>
              <a:rPr lang="en-US" sz="2000" dirty="0"/>
              <a:t>with bad service delivery </a:t>
            </a:r>
            <a:endParaRPr lang="en-US" sz="2000" dirty="0" smtClean="0"/>
          </a:p>
          <a:p>
            <a:r>
              <a:rPr lang="en-US" sz="2000" dirty="0" smtClean="0"/>
              <a:t>All of us </a:t>
            </a:r>
            <a:r>
              <a:rPr lang="en-US" sz="2000" dirty="0"/>
              <a:t>will gain from quality service delivery.</a:t>
            </a:r>
          </a:p>
          <a:p>
            <a:endParaRPr lang="en-US" dirty="0"/>
          </a:p>
        </p:txBody>
      </p:sp>
    </p:spTree>
    <p:extLst>
      <p:ext uri="{BB962C8B-B14F-4D97-AF65-F5344CB8AC3E}">
        <p14:creationId xmlns:p14="http://schemas.microsoft.com/office/powerpoint/2010/main" val="3518073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85027"/>
            <a:ext cx="10058400" cy="2886217"/>
          </a:xfrm>
        </p:spPr>
        <p:txBody>
          <a:bodyPr/>
          <a:lstStyle/>
          <a:p>
            <a:r>
              <a:rPr lang="en-US" dirty="0" smtClean="0"/>
              <a:t>Thank you for your listening time</a:t>
            </a:r>
            <a:endParaRPr lang="en-US" dirty="0"/>
          </a:p>
        </p:txBody>
      </p:sp>
    </p:spTree>
    <p:extLst>
      <p:ext uri="{BB962C8B-B14F-4D97-AF65-F5344CB8AC3E}">
        <p14:creationId xmlns:p14="http://schemas.microsoft.com/office/powerpoint/2010/main" val="2677838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t/>
            </a:r>
            <a:br>
              <a:rPr lang="en-US" sz="6600" b="1" dirty="0" smtClean="0"/>
            </a:br>
            <a:r>
              <a:rPr lang="en-US" sz="6600" b="1" dirty="0" smtClean="0"/>
              <a:t>Customer </a:t>
            </a:r>
            <a:r>
              <a:rPr lang="en-US" sz="6600" b="1" dirty="0" smtClean="0"/>
              <a:t>relations (</a:t>
            </a:r>
            <a:r>
              <a:rPr lang="en-US" sz="6600" b="1" dirty="0" err="1" smtClean="0"/>
              <a:t>servicom</a:t>
            </a:r>
            <a:r>
              <a:rPr lang="en-US" sz="6600" b="1" dirty="0" smtClean="0"/>
              <a:t>) </a:t>
            </a:r>
            <a:br>
              <a:rPr lang="en-US" sz="6600" b="1" dirty="0" smtClean="0"/>
            </a:br>
            <a:r>
              <a:rPr lang="en-US" sz="5400" b="1" dirty="0" smtClean="0"/>
              <a:t/>
            </a:r>
            <a:br>
              <a:rPr lang="en-US" sz="5400" b="1" dirty="0" smtClean="0"/>
            </a:br>
            <a:r>
              <a:rPr lang="en-US" sz="4800" b="1" dirty="0" smtClean="0"/>
              <a:t>prof. </a:t>
            </a:r>
            <a:r>
              <a:rPr lang="en-US" sz="4800" b="1" dirty="0" err="1" smtClean="0"/>
              <a:t>osondu</a:t>
            </a:r>
            <a:r>
              <a:rPr lang="en-US" sz="4800" b="1" dirty="0" smtClean="0"/>
              <a:t> </a:t>
            </a:r>
            <a:r>
              <a:rPr lang="en-US" sz="4800" b="1" dirty="0" err="1" smtClean="0"/>
              <a:t>akoma</a:t>
            </a:r>
            <a:r>
              <a:rPr lang="en-US" sz="4000" b="1" dirty="0"/>
              <a:t/>
            </a:r>
            <a:br>
              <a:rPr lang="en-US" sz="4000" b="1" dirty="0"/>
            </a:br>
            <a:endParaRPr lang="en-US" sz="4000" b="1" dirty="0"/>
          </a:p>
        </p:txBody>
      </p:sp>
      <p:sp>
        <p:nvSpPr>
          <p:cNvPr id="3" name="Subtitle 2"/>
          <p:cNvSpPr>
            <a:spLocks noGrp="1"/>
          </p:cNvSpPr>
          <p:nvPr>
            <p:ph type="subTitle" idx="1"/>
          </p:nvPr>
        </p:nvSpPr>
        <p:spPr/>
        <p:txBody>
          <a:bodyPr/>
          <a:lstStyle/>
          <a:p>
            <a:endParaRPr lang="en-US" dirty="0"/>
          </a:p>
        </p:txBody>
      </p:sp>
    </p:spTree>
    <p:custDataLst>
      <p:tags r:id="rId1"/>
    </p:custDataLst>
    <p:extLst>
      <p:ext uri="{BB962C8B-B14F-4D97-AF65-F5344CB8AC3E}">
        <p14:creationId xmlns:p14="http://schemas.microsoft.com/office/powerpoint/2010/main" val="2167567716"/>
      </p:ext>
    </p:extLst>
  </p:cSld>
  <p:clrMapOvr>
    <a:masterClrMapping/>
  </p:clrMapOvr>
  <mc:AlternateContent xmlns:mc="http://schemas.openxmlformats.org/markup-compatibility/2006">
    <mc:Choice xmlns:p14="http://schemas.microsoft.com/office/powerpoint/2010/main" Requires="p14">
      <p:transition spd="slow" p14:dur="2000" advTm="37813"/>
    </mc:Choice>
    <mc:Fallback>
      <p:transition spd="slow" advTm="378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86971"/>
            <a:ext cx="10058400" cy="5048069"/>
          </a:xfrm>
        </p:spPr>
        <p:txBody>
          <a:bodyPr/>
          <a:lstStyle/>
          <a:p>
            <a:r>
              <a:rPr lang="en-US" sz="2400" dirty="0" smtClean="0"/>
              <a:t>SERVICOM</a:t>
            </a:r>
          </a:p>
          <a:p>
            <a:r>
              <a:rPr lang="en-US" sz="2400" dirty="0" smtClean="0"/>
              <a:t>WHAT SERVICOM MEANS TO THE CITIZENS</a:t>
            </a:r>
          </a:p>
          <a:p>
            <a:r>
              <a:rPr lang="en-US" sz="2400" dirty="0" smtClean="0"/>
              <a:t>SERVICOM PRINCIPLES</a:t>
            </a:r>
          </a:p>
          <a:p>
            <a:r>
              <a:rPr lang="en-US" sz="2400" dirty="0" smtClean="0"/>
              <a:t>SERVICE DELIVERY IN ORGANIZATIONS</a:t>
            </a:r>
          </a:p>
          <a:p>
            <a:pPr marL="0" indent="0">
              <a:buNone/>
            </a:pPr>
            <a:r>
              <a:rPr lang="en-US" sz="2400" dirty="0"/>
              <a:t>	</a:t>
            </a:r>
            <a:r>
              <a:rPr lang="en-US" sz="2400" dirty="0" smtClean="0"/>
              <a:t>Service charter</a:t>
            </a:r>
          </a:p>
          <a:p>
            <a:pPr marL="0" indent="0">
              <a:buNone/>
            </a:pPr>
            <a:r>
              <a:rPr lang="en-US" sz="2400" dirty="0"/>
              <a:t>	</a:t>
            </a:r>
            <a:r>
              <a:rPr lang="en-US" sz="2400" dirty="0" smtClean="0"/>
              <a:t>SERVICOM index</a:t>
            </a:r>
          </a:p>
          <a:p>
            <a:r>
              <a:rPr lang="en-US" sz="2400" dirty="0" smtClean="0"/>
              <a:t>ESSENTIAL COMPONENTS OF SERVICE CHARTER</a:t>
            </a:r>
          </a:p>
          <a:p>
            <a:r>
              <a:rPr lang="en-US" sz="2400" dirty="0" smtClean="0"/>
              <a:t>CUSTOMER OBLIGATIONS</a:t>
            </a:r>
          </a:p>
          <a:p>
            <a:r>
              <a:rPr lang="en-US" sz="2400" dirty="0" smtClean="0"/>
              <a:t>EFFECTIVE SERVICE DELIVERY</a:t>
            </a:r>
          </a:p>
          <a:p>
            <a:r>
              <a:rPr lang="en-US" sz="2400" dirty="0" smtClean="0"/>
              <a:t>SERVICE IMPROVEMENT PLAN</a:t>
            </a:r>
          </a:p>
          <a:p>
            <a:endParaRPr lang="en-US" dirty="0"/>
          </a:p>
        </p:txBody>
      </p:sp>
    </p:spTree>
    <p:custDataLst>
      <p:tags r:id="rId1"/>
    </p:custDataLst>
    <p:extLst>
      <p:ext uri="{BB962C8B-B14F-4D97-AF65-F5344CB8AC3E}">
        <p14:creationId xmlns:p14="http://schemas.microsoft.com/office/powerpoint/2010/main" val="1131265674"/>
      </p:ext>
    </p:extLst>
  </p:cSld>
  <p:clrMapOvr>
    <a:masterClrMapping/>
  </p:clrMapOvr>
  <mc:AlternateContent xmlns:mc="http://schemas.openxmlformats.org/markup-compatibility/2006">
    <mc:Choice xmlns:p14="http://schemas.microsoft.com/office/powerpoint/2010/main" Requires="p14">
      <p:transition spd="slow" p14:dur="2000" advTm="64831"/>
    </mc:Choice>
    <mc:Fallback>
      <p:transition spd="slow" advTm="648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0" dur="500"/>
                                        <p:tgtEl>
                                          <p:spTgt spid="3">
                                            <p:txEl>
                                              <p:pRg st="4" end="4"/>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mph" presetSubtype="0" fill="hold" nodeType="clickEffect">
                                  <p:stCondLst>
                                    <p:cond delay="0"/>
                                  </p:stCondLst>
                                  <p:childTnLst>
                                    <p:animClr clrSpc="hsl" dir="cw">
                                      <p:cBhvr override="childStyle">
                                        <p:cTn id="48" dur="500" fill="hold"/>
                                        <p:tgtEl>
                                          <p:spTgt spid="3">
                                            <p:txEl>
                                              <p:pRg st="8" end="8"/>
                                            </p:txEl>
                                          </p:spTgt>
                                        </p:tgtEl>
                                        <p:attrNameLst>
                                          <p:attrName>style.color</p:attrName>
                                        </p:attrNameLst>
                                      </p:cBhvr>
                                      <p:by>
                                        <p:hsl h="0" s="-70588" l="0"/>
                                      </p:by>
                                    </p:animClr>
                                    <p:animClr clrSpc="hsl" dir="cw">
                                      <p:cBhvr>
                                        <p:cTn id="49" dur="500" fill="hold"/>
                                        <p:tgtEl>
                                          <p:spTgt spid="3">
                                            <p:txEl>
                                              <p:pRg st="8" end="8"/>
                                            </p:txEl>
                                          </p:spTgt>
                                        </p:tgtEl>
                                        <p:attrNameLst>
                                          <p:attrName>fillcolor</p:attrName>
                                        </p:attrNameLst>
                                      </p:cBhvr>
                                      <p:by>
                                        <p:hsl h="0" s="-70588" l="0"/>
                                      </p:by>
                                    </p:animClr>
                                    <p:animClr clrSpc="hsl" dir="cw">
                                      <p:cBhvr>
                                        <p:cTn id="50" dur="500" fill="hold"/>
                                        <p:tgtEl>
                                          <p:spTgt spid="3">
                                            <p:txEl>
                                              <p:pRg st="8" end="8"/>
                                            </p:txEl>
                                          </p:spTgt>
                                        </p:tgtEl>
                                        <p:attrNameLst>
                                          <p:attrName>stroke.color</p:attrName>
                                        </p:attrNameLst>
                                      </p:cBhvr>
                                      <p:by>
                                        <p:hsl h="0" s="-70588" l="0"/>
                                      </p:by>
                                    </p:animClr>
                                    <p:set>
                                      <p:cBhvr>
                                        <p:cTn id="51" dur="500" fill="hold"/>
                                        <p:tgtEl>
                                          <p:spTgt spid="3">
                                            <p:txEl>
                                              <p:pRg st="8" end="8"/>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checkerboard(across)">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latin typeface="+mn-lt"/>
              </a:rPr>
              <a:t>What SERVICOM Means for the Citizens</a:t>
            </a:r>
            <a:endParaRPr lang="en-US" sz="4800" b="1" dirty="0">
              <a:solidFill>
                <a:srgbClr val="FF0000"/>
              </a:solidFill>
              <a:latin typeface="+mn-lt"/>
            </a:endParaRPr>
          </a:p>
        </p:txBody>
      </p:sp>
      <p:sp>
        <p:nvSpPr>
          <p:cNvPr id="3" name="Content Placeholder 2"/>
          <p:cNvSpPr>
            <a:spLocks noGrp="1"/>
          </p:cNvSpPr>
          <p:nvPr>
            <p:ph sz="half" idx="1"/>
          </p:nvPr>
        </p:nvSpPr>
        <p:spPr>
          <a:xfrm>
            <a:off x="515155" y="2103119"/>
            <a:ext cx="5306525" cy="4310559"/>
          </a:xfrm>
        </p:spPr>
        <p:txBody>
          <a:bodyPr>
            <a:noAutofit/>
          </a:bodyPr>
          <a:lstStyle/>
          <a:p>
            <a:pPr marL="0" indent="0">
              <a:buNone/>
            </a:pPr>
            <a:r>
              <a:rPr lang="en-US" sz="2000" b="1" dirty="0"/>
              <a:t>SERVICOM PRINCIPLES</a:t>
            </a:r>
          </a:p>
          <a:p>
            <a:r>
              <a:rPr lang="en-US" sz="2000" dirty="0"/>
              <a:t>Affirmation of commitment to the service of the Nigerian nation</a:t>
            </a:r>
          </a:p>
          <a:p>
            <a:r>
              <a:rPr lang="en-US" sz="2000" dirty="0"/>
              <a:t>Conviction that Nigeria can only </a:t>
            </a:r>
            <a:r>
              <a:rPr lang="en-US" sz="2000" dirty="0" err="1"/>
              <a:t>realise</a:t>
            </a:r>
            <a:r>
              <a:rPr lang="en-US" sz="2000" dirty="0"/>
              <a:t> its full potential if citizens receive prompt and efficient services from the State </a:t>
            </a:r>
          </a:p>
          <a:p>
            <a:r>
              <a:rPr lang="en-US" sz="2000" dirty="0"/>
              <a:t>Consideration for the needs and rights of all Nigerians to enjoy social and economic advancement </a:t>
            </a:r>
          </a:p>
          <a:p>
            <a:r>
              <a:rPr lang="en-US" sz="2000" dirty="0"/>
              <a:t>Dedication to deliver services to which citizens are entitled, timely, fairly, honestly, effectively and transparently</a:t>
            </a:r>
            <a:r>
              <a:rPr lang="en-US" sz="2000" dirty="0" smtClean="0"/>
              <a:t>.</a:t>
            </a:r>
            <a:endParaRPr lang="en-US" sz="2000" dirty="0"/>
          </a:p>
        </p:txBody>
      </p:sp>
      <p:sp>
        <p:nvSpPr>
          <p:cNvPr id="4" name="Content Placeholder 3"/>
          <p:cNvSpPr>
            <a:spLocks noGrp="1"/>
          </p:cNvSpPr>
          <p:nvPr>
            <p:ph sz="half" idx="2"/>
          </p:nvPr>
        </p:nvSpPr>
        <p:spPr>
          <a:xfrm>
            <a:off x="6370320" y="2103120"/>
            <a:ext cx="5310818" cy="4310558"/>
          </a:xfrm>
        </p:spPr>
        <p:txBody>
          <a:bodyPr>
            <a:normAutofit fontScale="85000" lnSpcReduction="20000"/>
          </a:bodyPr>
          <a:lstStyle/>
          <a:p>
            <a:pPr marL="0" indent="0">
              <a:buNone/>
            </a:pPr>
            <a:r>
              <a:rPr lang="en-US" sz="2400" b="1" dirty="0"/>
              <a:t>SERVICOM is the Engine for Service Delivery </a:t>
            </a:r>
            <a:r>
              <a:rPr lang="en-US" sz="2400" b="1" dirty="0" err="1"/>
              <a:t>Programme</a:t>
            </a:r>
            <a:r>
              <a:rPr lang="en-US" sz="2400" b="1" dirty="0"/>
              <a:t> </a:t>
            </a:r>
          </a:p>
          <a:p>
            <a:r>
              <a:rPr lang="en-US" sz="2400" dirty="0"/>
              <a:t>It is mounted on the imperative to change the system of service delivery. </a:t>
            </a:r>
          </a:p>
          <a:p>
            <a:pPr marL="0" indent="0">
              <a:buNone/>
            </a:pPr>
            <a:r>
              <a:rPr lang="en-US" sz="2400" dirty="0"/>
              <a:t>It is driven by: </a:t>
            </a:r>
          </a:p>
          <a:p>
            <a:r>
              <a:rPr lang="en-US" sz="2400" dirty="0"/>
              <a:t>Government's commitment to deliver service</a:t>
            </a:r>
          </a:p>
          <a:p>
            <a:r>
              <a:rPr lang="en-US" sz="2400" dirty="0"/>
              <a:t>Citizens' expectations of service delivery</a:t>
            </a:r>
          </a:p>
          <a:p>
            <a:pPr marL="0" indent="0">
              <a:buNone/>
            </a:pPr>
            <a:r>
              <a:rPr lang="en-US" sz="2400" b="1" dirty="0"/>
              <a:t>Experience of bad service means: </a:t>
            </a:r>
          </a:p>
          <a:p>
            <a:r>
              <a:rPr lang="en-US" sz="2400" dirty="0"/>
              <a:t>Someone has done what should not be done</a:t>
            </a:r>
          </a:p>
          <a:p>
            <a:r>
              <a:rPr lang="en-US" sz="2400" dirty="0"/>
              <a:t>Or, someone has left undone what should have been done.</a:t>
            </a:r>
          </a:p>
          <a:p>
            <a:pPr marL="0" indent="0">
              <a:buNone/>
            </a:pPr>
            <a:endParaRPr lang="en-US" dirty="0"/>
          </a:p>
        </p:txBody>
      </p:sp>
    </p:spTree>
    <p:custDataLst>
      <p:tags r:id="rId1"/>
    </p:custDataLst>
    <p:extLst>
      <p:ext uri="{BB962C8B-B14F-4D97-AF65-F5344CB8AC3E}">
        <p14:creationId xmlns:p14="http://schemas.microsoft.com/office/powerpoint/2010/main" val="2740076461"/>
      </p:ext>
    </p:extLst>
  </p:cSld>
  <p:clrMapOvr>
    <a:masterClrMapping/>
  </p:clrMapOvr>
  <mc:AlternateContent xmlns:mc="http://schemas.openxmlformats.org/markup-compatibility/2006">
    <mc:Choice xmlns:p14="http://schemas.microsoft.com/office/powerpoint/2010/main" Requires="p14">
      <p:transition spd="slow" p14:dur="2000" advTm="150218"/>
    </mc:Choice>
    <mc:Fallback>
      <p:transition spd="slow" advTm="150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4">
                                            <p:txEl>
                                              <p:pRg st="0" end="0"/>
                                            </p:txEl>
                                          </p:spTgt>
                                        </p:tgtEl>
                                        <p:attrNameLst>
                                          <p:attrName>style.visibility</p:attrName>
                                        </p:attrNameLst>
                                      </p:cBhvr>
                                      <p:to>
                                        <p:strVal val="visible"/>
                                      </p:to>
                                    </p:set>
                                    <p:animEffect transition="in" filter="barn(inVertical)">
                                      <p:cBhvr>
                                        <p:cTn id="60" dur="500"/>
                                        <p:tgtEl>
                                          <p:spTgt spid="4">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4">
                                            <p:txEl>
                                              <p:pRg st="1" end="1"/>
                                            </p:txEl>
                                          </p:spTgt>
                                        </p:tgtEl>
                                        <p:attrNameLst>
                                          <p:attrName>style.visibility</p:attrName>
                                        </p:attrNameLst>
                                      </p:cBhvr>
                                      <p:to>
                                        <p:strVal val="visible"/>
                                      </p:to>
                                    </p:set>
                                    <p:animEffect transition="in" filter="barn(inVertical)">
                                      <p:cBhvr>
                                        <p:cTn id="65" dur="500"/>
                                        <p:tgtEl>
                                          <p:spTgt spid="4">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barn(inVertical)">
                                      <p:cBhvr>
                                        <p:cTn id="70" dur="500"/>
                                        <p:tgtEl>
                                          <p:spTgt spid="4">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nodeType="click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animEffect transition="in" filter="barn(inVertical)">
                                      <p:cBhvr>
                                        <p:cTn id="75" dur="500"/>
                                        <p:tgtEl>
                                          <p:spTgt spid="4">
                                            <p:txEl>
                                              <p:pRg st="3" end="3"/>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nodeType="clickEffect">
                                  <p:stCondLst>
                                    <p:cond delay="0"/>
                                  </p:stCondLst>
                                  <p:childTnLst>
                                    <p:set>
                                      <p:cBhvr>
                                        <p:cTn id="79" dur="1" fill="hold">
                                          <p:stCondLst>
                                            <p:cond delay="0"/>
                                          </p:stCondLst>
                                        </p:cTn>
                                        <p:tgtEl>
                                          <p:spTgt spid="4">
                                            <p:txEl>
                                              <p:pRg st="4" end="4"/>
                                            </p:txEl>
                                          </p:spTgt>
                                        </p:tgtEl>
                                        <p:attrNameLst>
                                          <p:attrName>style.visibility</p:attrName>
                                        </p:attrNameLst>
                                      </p:cBhvr>
                                      <p:to>
                                        <p:strVal val="visible"/>
                                      </p:to>
                                    </p:set>
                                    <p:animEffect transition="in" filter="barn(inVertical)">
                                      <p:cBhvr>
                                        <p:cTn id="80" dur="500"/>
                                        <p:tgtEl>
                                          <p:spTgt spid="4">
                                            <p:txEl>
                                              <p:pRg st="4" end="4"/>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Effect transition="in" filter="barn(inVertical)">
                                      <p:cBhvr>
                                        <p:cTn id="85" dur="500"/>
                                        <p:tgtEl>
                                          <p:spTgt spid="4">
                                            <p:txEl>
                                              <p:pRg st="5" end="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4">
                                            <p:txEl>
                                              <p:pRg st="6" end="6"/>
                                            </p:txEl>
                                          </p:spTgt>
                                        </p:tgtEl>
                                        <p:attrNameLst>
                                          <p:attrName>style.visibility</p:attrName>
                                        </p:attrNameLst>
                                      </p:cBhvr>
                                      <p:to>
                                        <p:strVal val="visible"/>
                                      </p:to>
                                    </p:set>
                                    <p:animEffect transition="in" filter="barn(inVertical)">
                                      <p:cBhvr>
                                        <p:cTn id="90" dur="500"/>
                                        <p:tgtEl>
                                          <p:spTgt spid="4">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nodeType="clickEffect">
                                  <p:stCondLst>
                                    <p:cond delay="0"/>
                                  </p:stCondLst>
                                  <p:childTnLst>
                                    <p:set>
                                      <p:cBhvr>
                                        <p:cTn id="94" dur="1" fill="hold">
                                          <p:stCondLst>
                                            <p:cond delay="0"/>
                                          </p:stCondLst>
                                        </p:cTn>
                                        <p:tgtEl>
                                          <p:spTgt spid="4">
                                            <p:txEl>
                                              <p:pRg st="7" end="7"/>
                                            </p:txEl>
                                          </p:spTgt>
                                        </p:tgtEl>
                                        <p:attrNameLst>
                                          <p:attrName>style.visibility</p:attrName>
                                        </p:attrNameLst>
                                      </p:cBhvr>
                                      <p:to>
                                        <p:strVal val="visible"/>
                                      </p:to>
                                    </p:set>
                                    <p:animEffect transition="in" filter="barn(inVertical)">
                                      <p:cBhvr>
                                        <p:cTn id="95"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0781465"/>
              </p:ext>
            </p:extLst>
          </p:nvPr>
        </p:nvGraphicFramePr>
        <p:xfrm>
          <a:off x="502276" y="425002"/>
          <a:ext cx="10959921" cy="6130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147660"/>
      </p:ext>
    </p:extLst>
  </p:cSld>
  <p:clrMapOvr>
    <a:masterClrMapping/>
  </p:clrMapOvr>
  <mc:AlternateContent xmlns:mc="http://schemas.openxmlformats.org/markup-compatibility/2006">
    <mc:Choice xmlns:p14="http://schemas.microsoft.com/office/powerpoint/2010/main" Requires="p14">
      <p:transition spd="slow" p14:dur="2000" advTm="31013"/>
    </mc:Choice>
    <mc:Fallback>
      <p:transition spd="slow" advTm="3101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9135"/>
            <a:ext cx="10515600" cy="860560"/>
          </a:xfrm>
        </p:spPr>
        <p:txBody>
          <a:bodyPr>
            <a:normAutofit fontScale="90000"/>
          </a:bodyPr>
          <a:lstStyle/>
          <a:p>
            <a:pPr algn="ctr"/>
            <a:r>
              <a:rPr lang="en-US" b="1" dirty="0" smtClean="0">
                <a:solidFill>
                  <a:srgbClr val="FF0000"/>
                </a:solidFill>
                <a:latin typeface="+mn-lt"/>
              </a:rPr>
              <a:t>SERVICOM PRINCIPLES</a:t>
            </a:r>
            <a:r>
              <a:rPr lang="en-US" dirty="0" smtClean="0"/>
              <a:t/>
            </a:r>
            <a:br>
              <a:rPr lang="en-US" dirty="0" smtClean="0"/>
            </a:br>
            <a:endParaRPr lang="en-US" dirty="0"/>
          </a:p>
        </p:txBody>
      </p:sp>
      <p:sp>
        <p:nvSpPr>
          <p:cNvPr id="3" name="Content Placeholder 2"/>
          <p:cNvSpPr>
            <a:spLocks noGrp="1"/>
          </p:cNvSpPr>
          <p:nvPr>
            <p:ph idx="1"/>
          </p:nvPr>
        </p:nvSpPr>
        <p:spPr>
          <a:xfrm>
            <a:off x="696532" y="1143481"/>
            <a:ext cx="11049000" cy="5128530"/>
          </a:xfrm>
        </p:spPr>
        <p:txBody>
          <a:bodyPr>
            <a:noAutofit/>
          </a:bodyPr>
          <a:lstStyle/>
          <a:p>
            <a:r>
              <a:rPr lang="en-US" sz="2800" b="1" dirty="0">
                <a:solidFill>
                  <a:srgbClr val="002060"/>
                </a:solidFill>
              </a:rPr>
              <a:t>CONVICTION</a:t>
            </a:r>
            <a:r>
              <a:rPr lang="en-US" sz="2800" b="1" dirty="0"/>
              <a:t> </a:t>
            </a:r>
            <a:r>
              <a:rPr lang="en-US" sz="2800" dirty="0"/>
              <a:t>That Nigeria can only </a:t>
            </a:r>
            <a:r>
              <a:rPr lang="en-US" sz="2800" dirty="0" err="1"/>
              <a:t>realise</a:t>
            </a:r>
            <a:r>
              <a:rPr lang="en-US" sz="2800" dirty="0"/>
              <a:t> its full potential if citizens receive prompt and efficient services from the </a:t>
            </a:r>
            <a:r>
              <a:rPr lang="en-US" sz="2800" dirty="0" smtClean="0"/>
              <a:t>State</a:t>
            </a:r>
            <a:endParaRPr lang="en-US" sz="2800" dirty="0"/>
          </a:p>
          <a:p>
            <a:r>
              <a:rPr lang="en-US" sz="2800" b="1" dirty="0">
                <a:solidFill>
                  <a:srgbClr val="002060"/>
                </a:solidFill>
              </a:rPr>
              <a:t>RENEWAL</a:t>
            </a:r>
            <a:r>
              <a:rPr lang="en-US" sz="2800" dirty="0">
                <a:solidFill>
                  <a:srgbClr val="002060"/>
                </a:solidFill>
              </a:rPr>
              <a:t> </a:t>
            </a:r>
            <a:r>
              <a:rPr lang="en-US" sz="2800" dirty="0"/>
              <a:t>Of commitment to the service of the Nigerian </a:t>
            </a:r>
            <a:r>
              <a:rPr lang="en-US" sz="2800" dirty="0" smtClean="0"/>
              <a:t>Nation</a:t>
            </a:r>
            <a:endParaRPr lang="en-US" sz="2800" dirty="0"/>
          </a:p>
          <a:p>
            <a:r>
              <a:rPr lang="en-US" sz="2800" b="1" dirty="0">
                <a:solidFill>
                  <a:srgbClr val="002060"/>
                </a:solidFill>
              </a:rPr>
              <a:t>CONSIDERATION</a:t>
            </a:r>
            <a:r>
              <a:rPr lang="en-US" sz="2800" dirty="0">
                <a:solidFill>
                  <a:srgbClr val="002060"/>
                </a:solidFill>
              </a:rPr>
              <a:t> </a:t>
            </a:r>
            <a:r>
              <a:rPr lang="en-US" sz="2800" dirty="0"/>
              <a:t>For the needs and rights of all Nigerians to enjoy social and economic </a:t>
            </a:r>
            <a:r>
              <a:rPr lang="en-US" sz="2800" dirty="0" smtClean="0"/>
              <a:t>advancement</a:t>
            </a:r>
            <a:endParaRPr lang="en-US" sz="2800" dirty="0"/>
          </a:p>
          <a:p>
            <a:r>
              <a:rPr lang="en-US" sz="2800" b="1" dirty="0">
                <a:solidFill>
                  <a:srgbClr val="002060"/>
                </a:solidFill>
              </a:rPr>
              <a:t>AVOWAL</a:t>
            </a:r>
            <a:r>
              <a:rPr lang="en-US" sz="2800" dirty="0">
                <a:solidFill>
                  <a:srgbClr val="002060"/>
                </a:solidFill>
              </a:rPr>
              <a:t> </a:t>
            </a:r>
            <a:r>
              <a:rPr lang="en-US" sz="2800" dirty="0"/>
              <a:t>To deliver quality services based upon the needs of </a:t>
            </a:r>
            <a:r>
              <a:rPr lang="en-US" sz="2800" dirty="0" smtClean="0"/>
              <a:t>citizens</a:t>
            </a:r>
            <a:endParaRPr lang="en-US" sz="2800" dirty="0"/>
          </a:p>
          <a:p>
            <a:r>
              <a:rPr lang="en-US" sz="2800" b="1" dirty="0">
                <a:solidFill>
                  <a:srgbClr val="002060"/>
                </a:solidFill>
              </a:rPr>
              <a:t>DEDICATION</a:t>
            </a:r>
            <a:r>
              <a:rPr lang="en-US" sz="2800" dirty="0"/>
              <a:t> To providing the basic services to which each citizen is entitled in a timely, fair, honest, effective and transparent manner</a:t>
            </a:r>
          </a:p>
          <a:p>
            <a:pPr lvl="0"/>
            <a:endParaRPr lang="en-US" sz="3400" dirty="0"/>
          </a:p>
        </p:txBody>
      </p:sp>
    </p:spTree>
    <p:custDataLst>
      <p:tags r:id="rId1"/>
    </p:custDataLst>
    <p:extLst>
      <p:ext uri="{BB962C8B-B14F-4D97-AF65-F5344CB8AC3E}">
        <p14:creationId xmlns:p14="http://schemas.microsoft.com/office/powerpoint/2010/main" val="3310752981"/>
      </p:ext>
    </p:extLst>
  </p:cSld>
  <p:clrMapOvr>
    <a:masterClrMapping/>
  </p:clrMapOvr>
  <mc:AlternateContent xmlns:mc="http://schemas.openxmlformats.org/markup-compatibility/2006">
    <mc:Choice xmlns:p14="http://schemas.microsoft.com/office/powerpoint/2010/main" Requires="p14">
      <p:transition spd="slow" p14:dur="2000" advTm="103587"/>
    </mc:Choice>
    <mc:Fallback>
      <p:transition spd="slow" advTm="1035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9678" y="526684"/>
            <a:ext cx="9725696" cy="928629"/>
          </a:xfrm>
        </p:spPr>
        <p:txBody>
          <a:bodyPr/>
          <a:lstStyle/>
          <a:p>
            <a:pPr algn="ctr"/>
            <a:r>
              <a:rPr lang="en-US" b="1" dirty="0" smtClean="0">
                <a:solidFill>
                  <a:srgbClr val="002060"/>
                </a:solidFill>
              </a:rPr>
              <a:t>SERVICE CHARTER</a:t>
            </a:r>
            <a:endParaRPr lang="en-US" b="1" dirty="0">
              <a:solidFill>
                <a:srgbClr val="002060"/>
              </a:solidFill>
            </a:endParaRPr>
          </a:p>
        </p:txBody>
      </p:sp>
      <p:sp>
        <p:nvSpPr>
          <p:cNvPr id="6" name="Content Placeholder 5"/>
          <p:cNvSpPr>
            <a:spLocks noGrp="1"/>
          </p:cNvSpPr>
          <p:nvPr>
            <p:ph idx="1"/>
          </p:nvPr>
        </p:nvSpPr>
        <p:spPr>
          <a:xfrm>
            <a:off x="635358" y="1326524"/>
            <a:ext cx="11187448" cy="5191414"/>
          </a:xfrm>
        </p:spPr>
        <p:txBody>
          <a:bodyPr>
            <a:normAutofit fontScale="92500" lnSpcReduction="20000"/>
          </a:bodyPr>
          <a:lstStyle/>
          <a:p>
            <a:r>
              <a:rPr lang="en-US" sz="2800" dirty="0"/>
              <a:t>A Service Charter is a public statement about the services an organization is </a:t>
            </a:r>
            <a:r>
              <a:rPr lang="en-US" sz="2800" dirty="0" smtClean="0"/>
              <a:t>providing</a:t>
            </a:r>
          </a:p>
          <a:p>
            <a:r>
              <a:rPr lang="en-US" sz="2800" dirty="0" smtClean="0"/>
              <a:t>it </a:t>
            </a:r>
            <a:r>
              <a:rPr lang="en-US" sz="2800" dirty="0"/>
              <a:t>is an undertaking or covenant made to stakeholders by an organization about the service standard they should expect to receive.  </a:t>
            </a:r>
            <a:endParaRPr lang="en-US" sz="2800" dirty="0" smtClean="0"/>
          </a:p>
          <a:p>
            <a:r>
              <a:rPr lang="en-US" sz="2800" dirty="0" smtClean="0"/>
              <a:t>provides </a:t>
            </a:r>
            <a:r>
              <a:rPr lang="en-US" sz="2800" dirty="0"/>
              <a:t>customers with a clear statement of the standards of service – level of quality, timeliness, responsiveness, etc., they can expect. </a:t>
            </a:r>
            <a:endParaRPr lang="en-US" sz="2800" dirty="0" smtClean="0"/>
          </a:p>
          <a:p>
            <a:r>
              <a:rPr lang="en-US" sz="2800" dirty="0" smtClean="0"/>
              <a:t>This </a:t>
            </a:r>
            <a:r>
              <a:rPr lang="en-US" sz="2800" dirty="0"/>
              <a:t>is achieved by establishing a framework for measuring and improving the quality of services and reporting this to the management, sponsors, </a:t>
            </a:r>
            <a:r>
              <a:rPr lang="en-US" sz="2800" dirty="0" smtClean="0"/>
              <a:t>clients, other </a:t>
            </a:r>
            <a:r>
              <a:rPr lang="en-US" sz="2800" dirty="0"/>
              <a:t>stakeholders and the general </a:t>
            </a:r>
            <a:r>
              <a:rPr lang="en-US" sz="2800" dirty="0" smtClean="0"/>
              <a:t>public.</a:t>
            </a:r>
          </a:p>
          <a:p>
            <a:r>
              <a:rPr lang="en-US" sz="2800" dirty="0" smtClean="0"/>
              <a:t>Service </a:t>
            </a:r>
            <a:r>
              <a:rPr lang="en-US" sz="2800" dirty="0"/>
              <a:t>Charter is designed to reorient an organization towards its customers.  </a:t>
            </a:r>
          </a:p>
          <a:p>
            <a:endParaRPr lang="en-US" dirty="0"/>
          </a:p>
        </p:txBody>
      </p:sp>
    </p:spTree>
    <p:extLst>
      <p:ext uri="{BB962C8B-B14F-4D97-AF65-F5344CB8AC3E}">
        <p14:creationId xmlns:p14="http://schemas.microsoft.com/office/powerpoint/2010/main" val="2176391644"/>
      </p:ext>
    </p:extLst>
  </p:cSld>
  <p:clrMapOvr>
    <a:masterClrMapping/>
  </p:clrMapOvr>
  <mc:AlternateContent xmlns:mc="http://schemas.openxmlformats.org/markup-compatibility/2006">
    <mc:Choice xmlns:p14="http://schemas.microsoft.com/office/powerpoint/2010/main" Requires="p14">
      <p:transition spd="slow" p14:dur="2000" advTm="18175"/>
    </mc:Choice>
    <mc:Fallback>
      <p:transition spd="slow" advTm="181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5"/>
                                        </p:tgtEl>
                                        <p:attrNameLst>
                                          <p:attrName>style.color</p:attrName>
                                        </p:attrNameLst>
                                      </p:cBhvr>
                                      <p:by>
                                        <p:hsl h="7200000" s="0" l="0"/>
                                      </p:by>
                                    </p:animClr>
                                    <p:animClr clrSpc="hsl" dir="cw">
                                      <p:cBhvr>
                                        <p:cTn id="7" dur="500" fill="hold"/>
                                        <p:tgtEl>
                                          <p:spTgt spid="5"/>
                                        </p:tgtEl>
                                        <p:attrNameLst>
                                          <p:attrName>fillcolor</p:attrName>
                                        </p:attrNameLst>
                                      </p:cBhvr>
                                      <p:by>
                                        <p:hsl h="7200000" s="0" l="0"/>
                                      </p:by>
                                    </p:animClr>
                                    <p:animClr clrSpc="hsl" dir="cw">
                                      <p:cBhvr>
                                        <p:cTn id="8" dur="500" fill="hold"/>
                                        <p:tgtEl>
                                          <p:spTgt spid="5"/>
                                        </p:tgtEl>
                                        <p:attrNameLst>
                                          <p:attrName>stroke.color</p:attrName>
                                        </p:attrNameLst>
                                      </p:cBhvr>
                                      <p:by>
                                        <p:hsl h="7200000" s="0" l="0"/>
                                      </p:by>
                                    </p:animClr>
                                    <p:set>
                                      <p:cBhvr>
                                        <p:cTn id="9" dur="500" fill="hold"/>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nodeType="clickEffect">
                                  <p:stCondLst>
                                    <p:cond delay="0"/>
                                  </p:stCondLst>
                                  <p:childTnLst>
                                    <p:animClr clrSpc="hsl" dir="cw">
                                      <p:cBhvr override="childStyle">
                                        <p:cTn id="13" dur="500" fill="hold"/>
                                        <p:tgtEl>
                                          <p:spTgt spid="6">
                                            <p:txEl>
                                              <p:pRg st="0" end="0"/>
                                            </p:txEl>
                                          </p:spTgt>
                                        </p:tgtEl>
                                        <p:attrNameLst>
                                          <p:attrName>style.color</p:attrName>
                                        </p:attrNameLst>
                                      </p:cBhvr>
                                      <p:by>
                                        <p:hsl h="7200000" s="0" l="0"/>
                                      </p:by>
                                    </p:animClr>
                                    <p:animClr clrSpc="hsl" dir="cw">
                                      <p:cBhvr>
                                        <p:cTn id="14" dur="500" fill="hold"/>
                                        <p:tgtEl>
                                          <p:spTgt spid="6">
                                            <p:txEl>
                                              <p:pRg st="0" end="0"/>
                                            </p:txEl>
                                          </p:spTgt>
                                        </p:tgtEl>
                                        <p:attrNameLst>
                                          <p:attrName>fillcolor</p:attrName>
                                        </p:attrNameLst>
                                      </p:cBhvr>
                                      <p:by>
                                        <p:hsl h="7200000" s="0" l="0"/>
                                      </p:by>
                                    </p:animClr>
                                    <p:animClr clrSpc="hsl" dir="cw">
                                      <p:cBhvr>
                                        <p:cTn id="15" dur="500" fill="hold"/>
                                        <p:tgtEl>
                                          <p:spTgt spid="6">
                                            <p:txEl>
                                              <p:pRg st="0" end="0"/>
                                            </p:txEl>
                                          </p:spTgt>
                                        </p:tgtEl>
                                        <p:attrNameLst>
                                          <p:attrName>stroke.color</p:attrName>
                                        </p:attrNameLst>
                                      </p:cBhvr>
                                      <p:by>
                                        <p:hsl h="7200000" s="0" l="0"/>
                                      </p:by>
                                    </p:animClr>
                                    <p:set>
                                      <p:cBhvr>
                                        <p:cTn id="16" dur="500" fill="hold"/>
                                        <p:tgtEl>
                                          <p:spTgt spid="6">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p:cTn id="28"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6">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 calcmode="lin" valueType="num">
                                      <p:cBhvr>
                                        <p:cTn id="35"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 calcmode="lin" valueType="num">
                                      <p:cBhvr>
                                        <p:cTn id="42"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7030A0"/>
                </a:solidFill>
              </a:rPr>
              <a:t>SERVICOM </a:t>
            </a:r>
            <a:r>
              <a:rPr lang="en-US" b="1" dirty="0">
                <a:solidFill>
                  <a:srgbClr val="7030A0"/>
                </a:solidFill>
              </a:rPr>
              <a:t>INDEX </a:t>
            </a:r>
          </a:p>
        </p:txBody>
      </p:sp>
      <p:sp>
        <p:nvSpPr>
          <p:cNvPr id="3" name="Content Placeholder 2"/>
          <p:cNvSpPr>
            <a:spLocks noGrp="1"/>
          </p:cNvSpPr>
          <p:nvPr>
            <p:ph idx="1"/>
          </p:nvPr>
        </p:nvSpPr>
        <p:spPr>
          <a:xfrm>
            <a:off x="750194" y="1652358"/>
            <a:ext cx="10691611" cy="4684047"/>
          </a:xfrm>
        </p:spPr>
        <p:txBody>
          <a:bodyPr>
            <a:normAutofit lnSpcReduction="10000"/>
          </a:bodyPr>
          <a:lstStyle/>
          <a:p>
            <a:r>
              <a:rPr lang="en-US" sz="2400" dirty="0" smtClean="0"/>
              <a:t>A </a:t>
            </a:r>
            <a:r>
              <a:rPr lang="en-US" sz="2400" dirty="0"/>
              <a:t>yardstick for measuring the quality of service as delivered by Government through its various Ministries, departments, </a:t>
            </a:r>
            <a:r>
              <a:rPr lang="en-US" sz="2400" dirty="0" err="1"/>
              <a:t>parastatals</a:t>
            </a:r>
            <a:r>
              <a:rPr lang="en-US" sz="2400" dirty="0"/>
              <a:t> and agencies. The result of rigorous assessment for SERVICOM Compliance Evaluation of Service  Frontlines within Ministries and </a:t>
            </a:r>
            <a:r>
              <a:rPr lang="en-US" sz="2400" dirty="0" err="1"/>
              <a:t>Parastatals</a:t>
            </a:r>
            <a:r>
              <a:rPr lang="en-US" sz="2400" dirty="0" smtClean="0"/>
              <a:t>.</a:t>
            </a:r>
          </a:p>
          <a:p>
            <a:pPr marL="0" indent="0">
              <a:buNone/>
            </a:pPr>
            <a:r>
              <a:rPr lang="en-US" sz="2400" b="1" dirty="0"/>
              <a:t>SERVICOM INDEX IS PREDICATED ON THE FACTS THAT: </a:t>
            </a:r>
            <a:endParaRPr lang="en-US" sz="2400" b="1" dirty="0" smtClean="0"/>
          </a:p>
          <a:p>
            <a:r>
              <a:rPr lang="en-US" sz="2400" dirty="0" smtClean="0"/>
              <a:t>the </a:t>
            </a:r>
            <a:r>
              <a:rPr lang="en-US" sz="2400" dirty="0"/>
              <a:t>ultimate purpose of governance is to serve the citizens </a:t>
            </a:r>
            <a:endParaRPr lang="en-US" sz="2400" dirty="0" smtClean="0"/>
          </a:p>
          <a:p>
            <a:r>
              <a:rPr lang="en-US" sz="2400" dirty="0" smtClean="0"/>
              <a:t>Citizens </a:t>
            </a:r>
            <a:r>
              <a:rPr lang="en-US" sz="2400" dirty="0"/>
              <a:t>have the right to be served right </a:t>
            </a:r>
            <a:endParaRPr lang="en-US" sz="2400" dirty="0" smtClean="0"/>
          </a:p>
          <a:p>
            <a:r>
              <a:rPr lang="en-US" sz="2400" dirty="0" smtClean="0"/>
              <a:t>service </a:t>
            </a:r>
            <a:r>
              <a:rPr lang="en-US" sz="2400" dirty="0"/>
              <a:t>is well delivered only when the citizens are satisfied </a:t>
            </a:r>
            <a:endParaRPr lang="en-US" sz="2400" dirty="0" smtClean="0"/>
          </a:p>
          <a:p>
            <a:r>
              <a:rPr lang="en-US" sz="2400" dirty="0" smtClean="0"/>
              <a:t>the </a:t>
            </a:r>
            <a:r>
              <a:rPr lang="en-US" sz="2400" dirty="0"/>
              <a:t>Federal Government's commitment to the provisions of SERVICOM (Service Compact With All Nigerians) as a </a:t>
            </a:r>
            <a:r>
              <a:rPr lang="en-US" sz="2400" dirty="0" err="1"/>
              <a:t>programme</a:t>
            </a:r>
            <a:r>
              <a:rPr lang="en-US" sz="2400" dirty="0"/>
              <a:t> to improve service delivery throughout the country.</a:t>
            </a:r>
          </a:p>
          <a:p>
            <a:endParaRPr lang="en-US" dirty="0"/>
          </a:p>
        </p:txBody>
      </p:sp>
    </p:spTree>
    <p:extLst>
      <p:ext uri="{BB962C8B-B14F-4D97-AF65-F5344CB8AC3E}">
        <p14:creationId xmlns:p14="http://schemas.microsoft.com/office/powerpoint/2010/main" val="267211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565320"/>
            <a:ext cx="10058400" cy="1371600"/>
          </a:xfrm>
        </p:spPr>
        <p:txBody>
          <a:bodyPr>
            <a:normAutofit fontScale="90000"/>
          </a:bodyPr>
          <a:lstStyle/>
          <a:p>
            <a:pPr algn="ctr"/>
            <a:r>
              <a:rPr lang="en-US" b="1" dirty="0">
                <a:solidFill>
                  <a:srgbClr val="002060"/>
                </a:solidFill>
              </a:rPr>
              <a:t>ESSENTIAL COMPONENTS </a:t>
            </a:r>
            <a:r>
              <a:rPr lang="en-US" b="1" dirty="0" smtClean="0">
                <a:solidFill>
                  <a:srgbClr val="002060"/>
                </a:solidFill>
              </a:rPr>
              <a:t>OF A SERVICE CHARTER</a:t>
            </a:r>
            <a:endParaRPr lang="en-US" b="1" dirty="0">
              <a:solidFill>
                <a:srgbClr val="002060"/>
              </a:solidFill>
            </a:endParaRPr>
          </a:p>
        </p:txBody>
      </p:sp>
      <p:sp>
        <p:nvSpPr>
          <p:cNvPr id="3" name="Content Placeholder 2"/>
          <p:cNvSpPr>
            <a:spLocks noGrp="1"/>
          </p:cNvSpPr>
          <p:nvPr>
            <p:ph idx="1"/>
          </p:nvPr>
        </p:nvSpPr>
        <p:spPr>
          <a:xfrm>
            <a:off x="796342" y="1936920"/>
            <a:ext cx="10599313" cy="4347907"/>
          </a:xfrm>
        </p:spPr>
        <p:txBody>
          <a:bodyPr>
            <a:noAutofit/>
          </a:bodyPr>
          <a:lstStyle/>
          <a:p>
            <a:r>
              <a:rPr lang="en-US" sz="2200" dirty="0" smtClean="0"/>
              <a:t>A </a:t>
            </a:r>
            <a:r>
              <a:rPr lang="en-US" sz="2200" dirty="0"/>
              <a:t>charter is usually in plain language, concise and devoid of legal terminologies</a:t>
            </a:r>
            <a:r>
              <a:rPr lang="en-US" sz="2200" dirty="0" smtClean="0"/>
              <a:t>.</a:t>
            </a:r>
          </a:p>
          <a:p>
            <a:r>
              <a:rPr lang="en-US" sz="2200" dirty="0" smtClean="0"/>
              <a:t>The </a:t>
            </a:r>
            <a:r>
              <a:rPr lang="en-US" sz="2200" dirty="0"/>
              <a:t>vision, mission and priorities of an organization, i.e., organizational purpose, </a:t>
            </a:r>
            <a:r>
              <a:rPr lang="en-US" sz="2200" dirty="0" smtClean="0"/>
              <a:t>Strategic goals, core purpose, ambition </a:t>
            </a:r>
            <a:r>
              <a:rPr lang="en-US" sz="2200" dirty="0"/>
              <a:t>and the priority ‘problems’ and ‘issues’ it intends to </a:t>
            </a:r>
            <a:r>
              <a:rPr lang="en-US" sz="2200" dirty="0" smtClean="0"/>
              <a:t>solve</a:t>
            </a:r>
          </a:p>
          <a:p>
            <a:r>
              <a:rPr lang="en-US" sz="2200" dirty="0"/>
              <a:t>The rights and responsibilities of customers including the conditions for accessing and benefiting from the organization’s </a:t>
            </a:r>
            <a:r>
              <a:rPr lang="en-US" sz="2200" dirty="0" smtClean="0"/>
              <a:t>services</a:t>
            </a:r>
          </a:p>
          <a:p>
            <a:r>
              <a:rPr lang="en-US" sz="2200" dirty="0"/>
              <a:t>The standards of service with respect to time, quality, courtesy, responsiveness, etc., to be provided and adhered to by the </a:t>
            </a:r>
            <a:r>
              <a:rPr lang="en-US" sz="2200" dirty="0" smtClean="0"/>
              <a:t>organization</a:t>
            </a:r>
          </a:p>
          <a:p>
            <a:r>
              <a:rPr lang="en-US" sz="2200" dirty="0"/>
              <a:t>The complaints handing and redress procedures when the organization fails to meet its service standards and satisfy the customer including who the customer should </a:t>
            </a:r>
            <a:r>
              <a:rPr lang="en-US" sz="2200" dirty="0" smtClean="0"/>
              <a:t>contact</a:t>
            </a:r>
          </a:p>
        </p:txBody>
      </p:sp>
    </p:spTree>
    <p:extLst>
      <p:ext uri="{BB962C8B-B14F-4D97-AF65-F5344CB8AC3E}">
        <p14:creationId xmlns:p14="http://schemas.microsoft.com/office/powerpoint/2010/main" val="9041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5|7.4|18.1"/>
</p:tagLst>
</file>

<file path=ppt/tags/tag2.xml><?xml version="1.0" encoding="utf-8"?>
<p:tagLst xmlns:a="http://schemas.openxmlformats.org/drawingml/2006/main" xmlns:r="http://schemas.openxmlformats.org/officeDocument/2006/relationships" xmlns:p="http://schemas.openxmlformats.org/presentationml/2006/main">
  <p:tag name="TIMING" val="|2.8"/>
</p:tagLst>
</file>

<file path=ppt/tags/tag3.xml><?xml version="1.0" encoding="utf-8"?>
<p:tagLst xmlns:a="http://schemas.openxmlformats.org/drawingml/2006/main" xmlns:r="http://schemas.openxmlformats.org/officeDocument/2006/relationships" xmlns:p="http://schemas.openxmlformats.org/presentationml/2006/main">
  <p:tag name="TIMING" val="|2.2|2.2|3.6|2.7|5.9|3.3|3|26.2|12.1"/>
</p:tagLst>
</file>

<file path=ppt/tags/tag4.xml><?xml version="1.0" encoding="utf-8"?>
<p:tagLst xmlns:a="http://schemas.openxmlformats.org/drawingml/2006/main" xmlns:r="http://schemas.openxmlformats.org/officeDocument/2006/relationships" xmlns:p="http://schemas.openxmlformats.org/presentationml/2006/main">
  <p:tag name="TIMING" val="|4|7.6|4.6|8.1|11.1|9.3|13.4|9.6|11.1|5.6|6.8|8|6.2|6.4"/>
</p:tagLst>
</file>

<file path=ppt/tags/tag5.xml><?xml version="1.0" encoding="utf-8"?>
<p:tagLst xmlns:a="http://schemas.openxmlformats.org/drawingml/2006/main" xmlns:r="http://schemas.openxmlformats.org/officeDocument/2006/relationships" xmlns:p="http://schemas.openxmlformats.org/presentationml/2006/main">
  <p:tag name="TIMING" val="|1.5|14.1|11.8|12.8|1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
  <TotalTime>1860</TotalTime>
  <Words>1285</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Garamond</vt:lpstr>
      <vt:lpstr>Savon</vt:lpstr>
      <vt:lpstr>PowerPoint Presentation</vt:lpstr>
      <vt:lpstr> Customer relations (servicom)   prof. osondu akoma </vt:lpstr>
      <vt:lpstr>PowerPoint Presentation</vt:lpstr>
      <vt:lpstr>What SERVICOM Means for the Citizens</vt:lpstr>
      <vt:lpstr>PowerPoint Presentation</vt:lpstr>
      <vt:lpstr>SERVICOM PRINCIPLES </vt:lpstr>
      <vt:lpstr>SERVICE CHARTER</vt:lpstr>
      <vt:lpstr>SERVICOM INDEX </vt:lpstr>
      <vt:lpstr>ESSENTIAL COMPONENTS OF A SERVICE CHARTER</vt:lpstr>
      <vt:lpstr>PowerPoint Presentation</vt:lpstr>
      <vt:lpstr>CUSTOMER OBLIGATIONS</vt:lpstr>
      <vt:lpstr>EFFECTIVE SERVICE DELIVERY</vt:lpstr>
      <vt:lpstr>PowerPoint Presentation</vt:lpstr>
      <vt:lpstr>SERVICE Charters are promises upon which Customers</vt:lpstr>
      <vt:lpstr>A Service Improvement Plan (SIP) contains the details of all activities to be carried out, by indicating time and resources required in order to achieve new levels of performance and progress in line with the mission and vision of the Organisation</vt:lpstr>
      <vt:lpstr>QUICK FIXES</vt:lpstr>
      <vt:lpstr>END NOTES</vt:lpstr>
      <vt:lpstr>Thank you for your listening time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Benson idahosa university staff training  December 2018</dc:title>
  <dc:creator>HP</dc:creator>
  <cp:lastModifiedBy>HP</cp:lastModifiedBy>
  <cp:revision>46</cp:revision>
  <dcterms:created xsi:type="dcterms:W3CDTF">2018-12-16T15:59:54Z</dcterms:created>
  <dcterms:modified xsi:type="dcterms:W3CDTF">2018-12-18T00:03:25Z</dcterms:modified>
</cp:coreProperties>
</file>